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460" y="-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247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068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01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6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401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900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11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486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575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44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475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15E5-001A-4E6C-B8C2-5E24610F5148}" type="datetimeFigureOut">
              <a:rPr lang="en-US" smtClean="0"/>
              <a:pPr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432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Properties of Quadrilateral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71600" y="19110"/>
            <a:ext cx="38100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400110"/>
            <a:ext cx="63246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609600"/>
            <a:ext cx="59637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rial Rounded MT Bold" pitchFamily="34" charset="0"/>
              </a:rPr>
              <a:t>Parallelogram :</a:t>
            </a:r>
          </a:p>
          <a:p>
            <a:endParaRPr lang="en-US" dirty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/>
              <a:t>Sides: a) …..……………………...</a:t>
            </a:r>
          </a:p>
          <a:p>
            <a:pPr>
              <a:lnSpc>
                <a:spcPct val="200000"/>
              </a:lnSpc>
            </a:pPr>
            <a:r>
              <a:rPr lang="en-US" sz="1400" dirty="0"/>
              <a:t> </a:t>
            </a:r>
            <a:r>
              <a:rPr lang="en-US" sz="1400" dirty="0" smtClean="0"/>
              <a:t>               </a:t>
            </a:r>
            <a:r>
              <a:rPr lang="en-US" sz="1400" dirty="0" smtClean="0"/>
              <a:t>    </a:t>
            </a:r>
            <a:r>
              <a:rPr lang="en-US" sz="1400" dirty="0" smtClean="0"/>
              <a:t>b) ……………………………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/>
              <a:t>Angle:   ……………………………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/>
              <a:t>Diagonals : …..……………………...</a:t>
            </a:r>
          </a:p>
          <a:p>
            <a:endParaRPr lang="en-US" dirty="0"/>
          </a:p>
        </p:txBody>
      </p:sp>
      <p:sp>
        <p:nvSpPr>
          <p:cNvPr id="12" name="Parallelogram 11"/>
          <p:cNvSpPr/>
          <p:nvPr/>
        </p:nvSpPr>
        <p:spPr>
          <a:xfrm>
            <a:off x="4191000" y="857310"/>
            <a:ext cx="2209800" cy="990600"/>
          </a:xfrm>
          <a:prstGeom prst="parallelogram">
            <a:avLst>
              <a:gd name="adj" fmla="val 4630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00200" y="310509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Properties of Quadrilateral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371600" y="3124200"/>
            <a:ext cx="38100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" y="3524310"/>
            <a:ext cx="63246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4800" y="3600510"/>
            <a:ext cx="59637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rial Rounded MT Bold" pitchFamily="34" charset="0"/>
              </a:rPr>
              <a:t>Parallelogram :</a:t>
            </a:r>
          </a:p>
          <a:p>
            <a:endParaRPr lang="en-US" dirty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/>
              <a:t>Sides: a) …..……………………...</a:t>
            </a:r>
          </a:p>
          <a:p>
            <a:pPr>
              <a:lnSpc>
                <a:spcPct val="200000"/>
              </a:lnSpc>
            </a:pPr>
            <a:r>
              <a:rPr lang="en-US" sz="1400" dirty="0"/>
              <a:t> </a:t>
            </a:r>
            <a:r>
              <a:rPr lang="en-US" sz="1400" dirty="0" smtClean="0"/>
              <a:t>                  b) ……………………………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/>
              <a:t>Angle:   ……………………………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/>
              <a:t>Diagonals : …..……………………...</a:t>
            </a:r>
          </a:p>
          <a:p>
            <a:endParaRPr lang="en-US" dirty="0"/>
          </a:p>
        </p:txBody>
      </p:sp>
      <p:sp>
        <p:nvSpPr>
          <p:cNvPr id="25" name="Parallelogram 24"/>
          <p:cNvSpPr/>
          <p:nvPr/>
        </p:nvSpPr>
        <p:spPr>
          <a:xfrm>
            <a:off x="4191000" y="3905310"/>
            <a:ext cx="2209800" cy="990600"/>
          </a:xfrm>
          <a:prstGeom prst="parallelogram">
            <a:avLst>
              <a:gd name="adj" fmla="val 4630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00200" y="6184879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Properties of Quadrilateral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371600" y="6203989"/>
            <a:ext cx="38100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4800" y="6604099"/>
            <a:ext cx="63246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04800" y="6680299"/>
            <a:ext cx="59637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latin typeface="Arial Rounded MT Bold" pitchFamily="34" charset="0"/>
              </a:rPr>
              <a:t>Parallelogram :</a:t>
            </a:r>
          </a:p>
          <a:p>
            <a:endParaRPr lang="en-US" dirty="0"/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/>
              <a:t>Sides: a) …..……………………...</a:t>
            </a:r>
          </a:p>
          <a:p>
            <a:pPr>
              <a:lnSpc>
                <a:spcPct val="200000"/>
              </a:lnSpc>
            </a:pPr>
            <a:r>
              <a:rPr lang="en-US" sz="1400" dirty="0"/>
              <a:t> </a:t>
            </a:r>
            <a:r>
              <a:rPr lang="en-US" sz="1400" dirty="0" smtClean="0"/>
              <a:t>                 b) ……………………………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/>
              <a:t>Angle:   ……………………………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400" dirty="0" smtClean="0"/>
              <a:t>Diagonals :…..……………………...</a:t>
            </a:r>
          </a:p>
          <a:p>
            <a:endParaRPr lang="en-US" dirty="0"/>
          </a:p>
        </p:txBody>
      </p:sp>
      <p:sp>
        <p:nvSpPr>
          <p:cNvPr id="30" name="Parallelogram 29"/>
          <p:cNvSpPr/>
          <p:nvPr/>
        </p:nvSpPr>
        <p:spPr>
          <a:xfrm>
            <a:off x="4191000" y="6985099"/>
            <a:ext cx="2209800" cy="990600"/>
          </a:xfrm>
          <a:prstGeom prst="parallelogram">
            <a:avLst>
              <a:gd name="adj" fmla="val 4630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10800000">
            <a:off x="-457200" y="3047999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-457200" y="6096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2610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-Point Star 7"/>
          <p:cNvSpPr/>
          <p:nvPr/>
        </p:nvSpPr>
        <p:spPr>
          <a:xfrm>
            <a:off x="1371600" y="152400"/>
            <a:ext cx="4343400" cy="685800"/>
          </a:xfrm>
          <a:prstGeom prst="star7">
            <a:avLst>
              <a:gd name="adj" fmla="val 41897"/>
              <a:gd name="hf" fmla="val 102572"/>
              <a:gd name="vf" fmla="val 105210"/>
            </a:avLst>
          </a:prstGeom>
          <a:solidFill>
            <a:srgbClr val="EBF6F9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" name="TextBox 2"/>
          <p:cNvSpPr txBox="1"/>
          <p:nvPr/>
        </p:nvSpPr>
        <p:spPr>
          <a:xfrm>
            <a:off x="76200" y="1066800"/>
            <a:ext cx="6705600" cy="16158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80975" indent="-180975">
              <a:buFont typeface="Wingdings" pitchFamily="2" charset="2"/>
              <a:buChar char="v"/>
            </a:pPr>
            <a:r>
              <a:rPr lang="en-US" sz="1400" u="sng" dirty="0" smtClean="0">
                <a:latin typeface="Comic Sans MS" pitchFamily="66" charset="0"/>
              </a:rPr>
              <a:t>Use the following properties to mark common conventions on the diagram</a:t>
            </a:r>
            <a:endParaRPr lang="en-US" sz="1400" u="sng" dirty="0" smtClean="0">
              <a:latin typeface="Comic Sans MS" pitchFamily="66" charset="0"/>
            </a:endParaRPr>
          </a:p>
          <a:p>
            <a:pPr marL="342900" indent="-342900"/>
            <a:endParaRPr lang="en-U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300" dirty="0" smtClean="0">
                <a:latin typeface="Comic Sans MS" pitchFamily="66" charset="0"/>
              </a:rPr>
              <a:t>Opposite sides are parallel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 smtClean="0">
                <a:latin typeface="Comic Sans MS" pitchFamily="66" charset="0"/>
              </a:rPr>
              <a:t>Opposite angles are equal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 smtClean="0">
                <a:latin typeface="Comic Sans MS" pitchFamily="66" charset="0"/>
              </a:rPr>
              <a:t>Diagonal bisect each other</a:t>
            </a:r>
            <a:endParaRPr lang="en-US" sz="13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ar-AE" sz="1600" dirty="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76200"/>
            <a:ext cx="6705600" cy="43434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Rectangle 5"/>
          <p:cNvSpPr/>
          <p:nvPr/>
        </p:nvSpPr>
        <p:spPr>
          <a:xfrm>
            <a:off x="1971247" y="304800"/>
            <a:ext cx="31094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Trapezium &amp; Parallelogram </a:t>
            </a:r>
            <a:endParaRPr lang="en-US" sz="20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4" descr="http://escolaguimarei.files.wordpress.com/2013/09/writing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7570"/>
            <a:ext cx="685800" cy="844061"/>
          </a:xfrm>
          <a:prstGeom prst="rect">
            <a:avLst/>
          </a:prstGeom>
          <a:noFill/>
        </p:spPr>
      </p:pic>
      <p:sp>
        <p:nvSpPr>
          <p:cNvPr id="9" name="Parallelogram 8"/>
          <p:cNvSpPr/>
          <p:nvPr/>
        </p:nvSpPr>
        <p:spPr>
          <a:xfrm>
            <a:off x="3352800" y="1524000"/>
            <a:ext cx="2057400" cy="838200"/>
          </a:xfrm>
          <a:prstGeom prst="parallelogram">
            <a:avLst>
              <a:gd name="adj" fmla="val 58501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410200" y="2743200"/>
            <a:ext cx="1143000" cy="609600"/>
            <a:chOff x="3962400" y="2895600"/>
            <a:chExt cx="1866900" cy="990600"/>
          </a:xfrm>
        </p:grpSpPr>
        <p:sp>
          <p:nvSpPr>
            <p:cNvPr id="10" name="Flowchart: Manual Input 9"/>
            <p:cNvSpPr/>
            <p:nvPr/>
          </p:nvSpPr>
          <p:spPr>
            <a:xfrm rot="5400000">
              <a:off x="4400550" y="2457450"/>
              <a:ext cx="990600" cy="1866900"/>
            </a:xfrm>
            <a:prstGeom prst="flowChartManualInpu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cxnSp>
          <p:nvCxnSpPr>
            <p:cNvPr id="12" name="Straight Arrow Connector 11"/>
            <p:cNvCxnSpPr>
              <a:endCxn id="10" idx="1"/>
            </p:cNvCxnSpPr>
            <p:nvPr/>
          </p:nvCxnSpPr>
          <p:spPr>
            <a:xfrm>
              <a:off x="3962400" y="2895600"/>
              <a:ext cx="9334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962400" y="3886200"/>
              <a:ext cx="9334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05400" y="3657600"/>
            <a:ext cx="1524000" cy="685800"/>
            <a:chOff x="4953000" y="4191000"/>
            <a:chExt cx="1524000" cy="685800"/>
          </a:xfrm>
        </p:grpSpPr>
        <p:sp>
          <p:nvSpPr>
            <p:cNvPr id="16" name="Parallelogram 15"/>
            <p:cNvSpPr/>
            <p:nvPr/>
          </p:nvSpPr>
          <p:spPr>
            <a:xfrm>
              <a:off x="4953000" y="4267200"/>
              <a:ext cx="1524000" cy="533400"/>
            </a:xfrm>
            <a:prstGeom prst="parallelogram">
              <a:avLst>
                <a:gd name="adj" fmla="val 58501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715000" y="41910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715000" y="47244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324600" y="44196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791200" y="41910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791200" y="47244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105400" y="44196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76200" y="2743200"/>
            <a:ext cx="5562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5725" indent="-85725">
              <a:buFont typeface="Wingdings" pitchFamily="2" charset="2"/>
              <a:buChar char="v"/>
            </a:pPr>
            <a:r>
              <a:rPr lang="en-US" sz="1400" u="sng" dirty="0" smtClean="0">
                <a:latin typeface="Comic Sans MS" pitchFamily="66" charset="0"/>
              </a:rPr>
              <a:t>Complete the following using common </a:t>
            </a:r>
            <a:r>
              <a:rPr lang="en-US" sz="1400" u="sng" dirty="0" smtClean="0">
                <a:latin typeface="Comic Sans MS" pitchFamily="66" charset="0"/>
              </a:rPr>
              <a:t>coventions </a:t>
            </a:r>
            <a:r>
              <a:rPr lang="en-US" sz="1400" u="sng" dirty="0" smtClean="0">
                <a:latin typeface="Comic Sans MS" pitchFamily="66" charset="0"/>
              </a:rPr>
              <a:t>on the diagram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200" dirty="0" smtClean="0">
                <a:latin typeface="Comic Sans MS" pitchFamily="66" charset="0"/>
              </a:rPr>
              <a:t>In  </a:t>
            </a:r>
            <a:r>
              <a:rPr lang="en-US" sz="1200" dirty="0" smtClean="0">
                <a:latin typeface="Comic Sans MS" pitchFamily="66" charset="0"/>
              </a:rPr>
              <a:t>trapezium : </a:t>
            </a:r>
            <a:r>
              <a:rPr lang="en-US" sz="1200" dirty="0" smtClean="0">
                <a:latin typeface="Comic Sans MS" pitchFamily="66" charset="0"/>
              </a:rPr>
              <a:t>....................................................................................</a:t>
            </a:r>
            <a:endParaRPr lang="en-US" sz="1200" dirty="0" smtClean="0">
              <a:latin typeface="Comic Sans MS" pitchFamily="66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200" dirty="0" smtClean="0">
                <a:latin typeface="Comic Sans MS" pitchFamily="66" charset="0"/>
              </a:rPr>
              <a:t>In parallelogram , opposite sides are </a:t>
            </a:r>
            <a:r>
              <a:rPr lang="en-US" sz="1200" dirty="0" smtClean="0">
                <a:latin typeface="Comic Sans MS" pitchFamily="66" charset="0"/>
              </a:rPr>
              <a:t>..................................</a:t>
            </a:r>
            <a:endParaRPr lang="en-US" sz="1200" dirty="0" smtClean="0">
              <a:latin typeface="Comic Sans MS" pitchFamily="66" charset="0"/>
            </a:endParaRPr>
          </a:p>
          <a:p>
            <a:endParaRPr lang="ar-AE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600200" y="2438400"/>
            <a:ext cx="32766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00" dirty="0" smtClean="0"/>
              <a:t>*************************</a:t>
            </a:r>
            <a:endParaRPr lang="ar-AE" sz="1100" dirty="0"/>
          </a:p>
        </p:txBody>
      </p:sp>
      <p:sp>
        <p:nvSpPr>
          <p:cNvPr id="51" name="7-Point Star 50"/>
          <p:cNvSpPr/>
          <p:nvPr/>
        </p:nvSpPr>
        <p:spPr>
          <a:xfrm>
            <a:off x="1371600" y="4800600"/>
            <a:ext cx="4343400" cy="685800"/>
          </a:xfrm>
          <a:prstGeom prst="star7">
            <a:avLst>
              <a:gd name="adj" fmla="val 41897"/>
              <a:gd name="hf" fmla="val 102572"/>
              <a:gd name="vf" fmla="val 105210"/>
            </a:avLst>
          </a:prstGeom>
          <a:solidFill>
            <a:srgbClr val="EBF6F9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2" name="TextBox 51"/>
          <p:cNvSpPr txBox="1"/>
          <p:nvPr/>
        </p:nvSpPr>
        <p:spPr>
          <a:xfrm>
            <a:off x="76200" y="5715000"/>
            <a:ext cx="6705600" cy="16158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80975" indent="-180975">
              <a:buFont typeface="Wingdings" pitchFamily="2" charset="2"/>
              <a:buChar char="v"/>
            </a:pPr>
            <a:r>
              <a:rPr lang="en-US" sz="1400" u="sng" dirty="0" smtClean="0">
                <a:latin typeface="Comic Sans MS" pitchFamily="66" charset="0"/>
              </a:rPr>
              <a:t>Use the following properties to mark common conventions on the diagram</a:t>
            </a:r>
            <a:endParaRPr lang="en-US" sz="1400" u="sng" dirty="0" smtClean="0">
              <a:latin typeface="Comic Sans MS" pitchFamily="66" charset="0"/>
            </a:endParaRPr>
          </a:p>
          <a:p>
            <a:pPr marL="342900" indent="-342900"/>
            <a:endParaRPr lang="en-US" sz="14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300" dirty="0" smtClean="0">
                <a:latin typeface="Comic Sans MS" pitchFamily="66" charset="0"/>
              </a:rPr>
              <a:t>Opposite sides are parallel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 smtClean="0">
                <a:latin typeface="Comic Sans MS" pitchFamily="66" charset="0"/>
              </a:rPr>
              <a:t>Opposite angles are equal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300" dirty="0" smtClean="0">
                <a:latin typeface="Comic Sans MS" pitchFamily="66" charset="0"/>
              </a:rPr>
              <a:t>Diagonal bisect each other</a:t>
            </a:r>
            <a:endParaRPr lang="en-US" sz="13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ar-AE" sz="1600" dirty="0">
              <a:latin typeface="Comic Sans MS" pitchFamily="66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6200" y="4724400"/>
            <a:ext cx="6705600" cy="43434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4" name="Rectangle 53"/>
          <p:cNvSpPr/>
          <p:nvPr/>
        </p:nvSpPr>
        <p:spPr>
          <a:xfrm>
            <a:off x="1971247" y="4953000"/>
            <a:ext cx="31094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Trapezium &amp; Parallelogram </a:t>
            </a:r>
            <a:endParaRPr lang="en-US" sz="20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5" name="Picture 4" descr="http://escolaguimarei.files.wordpress.com/2013/09/writing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35770"/>
            <a:ext cx="685800" cy="844061"/>
          </a:xfrm>
          <a:prstGeom prst="rect">
            <a:avLst/>
          </a:prstGeom>
          <a:noFill/>
        </p:spPr>
      </p:pic>
      <p:sp>
        <p:nvSpPr>
          <p:cNvPr id="56" name="Parallelogram 55"/>
          <p:cNvSpPr/>
          <p:nvPr/>
        </p:nvSpPr>
        <p:spPr>
          <a:xfrm>
            <a:off x="3352800" y="6172200"/>
            <a:ext cx="2057400" cy="838200"/>
          </a:xfrm>
          <a:prstGeom prst="parallelogram">
            <a:avLst>
              <a:gd name="adj" fmla="val 58501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5410200" y="7391400"/>
            <a:ext cx="1143000" cy="609600"/>
            <a:chOff x="3962400" y="2895600"/>
            <a:chExt cx="1866900" cy="990600"/>
          </a:xfrm>
        </p:grpSpPr>
        <p:sp>
          <p:nvSpPr>
            <p:cNvPr id="58" name="Flowchart: Manual Input 57"/>
            <p:cNvSpPr/>
            <p:nvPr/>
          </p:nvSpPr>
          <p:spPr>
            <a:xfrm rot="5400000">
              <a:off x="4400550" y="2457450"/>
              <a:ext cx="990600" cy="1866900"/>
            </a:xfrm>
            <a:prstGeom prst="flowChartManualInpu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cxnSp>
          <p:nvCxnSpPr>
            <p:cNvPr id="59" name="Straight Arrow Connector 58"/>
            <p:cNvCxnSpPr>
              <a:endCxn id="58" idx="1"/>
            </p:cNvCxnSpPr>
            <p:nvPr/>
          </p:nvCxnSpPr>
          <p:spPr>
            <a:xfrm>
              <a:off x="3962400" y="2895600"/>
              <a:ext cx="9334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3962400" y="3886200"/>
              <a:ext cx="9334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105400" y="8305800"/>
            <a:ext cx="1524000" cy="685800"/>
            <a:chOff x="4953000" y="4191000"/>
            <a:chExt cx="1524000" cy="685800"/>
          </a:xfrm>
        </p:grpSpPr>
        <p:sp>
          <p:nvSpPr>
            <p:cNvPr id="62" name="Parallelogram 61"/>
            <p:cNvSpPr/>
            <p:nvPr/>
          </p:nvSpPr>
          <p:spPr>
            <a:xfrm>
              <a:off x="4953000" y="4267200"/>
              <a:ext cx="1524000" cy="533400"/>
            </a:xfrm>
            <a:prstGeom prst="parallelogram">
              <a:avLst>
                <a:gd name="adj" fmla="val 58501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5715000" y="41910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715000" y="47244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324600" y="44196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791200" y="41910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791200" y="47244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105400" y="4419600"/>
              <a:ext cx="762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76200" y="7391400"/>
            <a:ext cx="5562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5725" indent="-85725">
              <a:buFont typeface="Wingdings" pitchFamily="2" charset="2"/>
              <a:buChar char="v"/>
            </a:pPr>
            <a:r>
              <a:rPr lang="en-US" sz="1400" u="sng" dirty="0" smtClean="0">
                <a:latin typeface="Comic Sans MS" pitchFamily="66" charset="0"/>
              </a:rPr>
              <a:t>Complete the following using common </a:t>
            </a:r>
            <a:r>
              <a:rPr lang="en-US" sz="1400" u="sng" dirty="0" smtClean="0">
                <a:latin typeface="Comic Sans MS" pitchFamily="66" charset="0"/>
              </a:rPr>
              <a:t>coventions </a:t>
            </a:r>
            <a:r>
              <a:rPr lang="en-US" sz="1400" u="sng" dirty="0" smtClean="0">
                <a:latin typeface="Comic Sans MS" pitchFamily="66" charset="0"/>
              </a:rPr>
              <a:t>on the diagram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200" dirty="0" smtClean="0">
                <a:latin typeface="Comic Sans MS" pitchFamily="66" charset="0"/>
              </a:rPr>
              <a:t>In  </a:t>
            </a:r>
            <a:r>
              <a:rPr lang="en-US" sz="1200" dirty="0" smtClean="0">
                <a:latin typeface="Comic Sans MS" pitchFamily="66" charset="0"/>
              </a:rPr>
              <a:t>trapezium : </a:t>
            </a:r>
            <a:r>
              <a:rPr lang="en-US" sz="1200" dirty="0" smtClean="0">
                <a:latin typeface="Comic Sans MS" pitchFamily="66" charset="0"/>
              </a:rPr>
              <a:t>....................................................................................</a:t>
            </a:r>
            <a:endParaRPr lang="en-US" sz="1200" dirty="0" smtClean="0">
              <a:latin typeface="Comic Sans MS" pitchFamily="66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200" dirty="0" smtClean="0">
                <a:latin typeface="Comic Sans MS" pitchFamily="66" charset="0"/>
              </a:rPr>
              <a:t>In parallelogram , opposite sides are </a:t>
            </a:r>
            <a:r>
              <a:rPr lang="en-US" sz="1200" dirty="0" smtClean="0">
                <a:latin typeface="Comic Sans MS" pitchFamily="66" charset="0"/>
              </a:rPr>
              <a:t>..................................</a:t>
            </a:r>
            <a:endParaRPr lang="en-US" sz="1200" dirty="0" smtClean="0">
              <a:latin typeface="Comic Sans MS" pitchFamily="66" charset="0"/>
            </a:endParaRPr>
          </a:p>
          <a:p>
            <a:endParaRPr lang="ar-AE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1600200" y="7086600"/>
            <a:ext cx="32766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100" dirty="0" smtClean="0"/>
              <a:t>*************************</a:t>
            </a:r>
            <a:endParaRPr lang="ar-AE" sz="1100" dirty="0"/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-1828800" y="4572000"/>
            <a:ext cx="967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304800" y="457200"/>
            <a:ext cx="6324600" cy="3124200"/>
          </a:xfrm>
          <a:prstGeom prst="parallelogram">
            <a:avLst>
              <a:gd name="adj" fmla="val 311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/>
          <p:cNvSpPr/>
          <p:nvPr/>
        </p:nvSpPr>
        <p:spPr>
          <a:xfrm>
            <a:off x="304800" y="5029200"/>
            <a:ext cx="6324600" cy="3124200"/>
          </a:xfrm>
          <a:prstGeom prst="parallelogram">
            <a:avLst>
              <a:gd name="adj" fmla="val 324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-304800" y="4191000"/>
            <a:ext cx="731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153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Reem</cp:lastModifiedBy>
  <cp:revision>6</cp:revision>
  <dcterms:created xsi:type="dcterms:W3CDTF">2014-09-03T07:48:24Z</dcterms:created>
  <dcterms:modified xsi:type="dcterms:W3CDTF">2014-09-06T09:54:52Z</dcterms:modified>
</cp:coreProperties>
</file>