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76" r:id="rId5"/>
    <p:sldId id="259" r:id="rId6"/>
    <p:sldId id="260" r:id="rId7"/>
    <p:sldId id="277" r:id="rId8"/>
    <p:sldId id="261" r:id="rId9"/>
    <p:sldId id="263" r:id="rId10"/>
    <p:sldId id="264" r:id="rId11"/>
    <p:sldId id="265" r:id="rId12"/>
    <p:sldId id="278" r:id="rId13"/>
    <p:sldId id="279" r:id="rId14"/>
    <p:sldId id="280" r:id="rId15"/>
    <p:sldId id="282" r:id="rId16"/>
    <p:sldId id="270" r:id="rId17"/>
    <p:sldId id="281" r:id="rId18"/>
    <p:sldId id="272" r:id="rId19"/>
    <p:sldId id="266" r:id="rId20"/>
    <p:sldId id="284" r:id="rId21"/>
    <p:sldId id="286" r:id="rId22"/>
    <p:sldId id="274" r:id="rId23"/>
    <p:sldId id="287" r:id="rId24"/>
    <p:sldId id="288" r:id="rId25"/>
    <p:sldId id="289" r:id="rId26"/>
    <p:sldId id="290" r:id="rId27"/>
    <p:sldId id="291" r:id="rId28"/>
    <p:sldId id="295" r:id="rId29"/>
    <p:sldId id="292" r:id="rId30"/>
    <p:sldId id="293" r:id="rId31"/>
    <p:sldId id="294" r:id="rId32"/>
    <p:sldId id="296" r:id="rId33"/>
    <p:sldId id="29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BF7FF"/>
    <a:srgbClr val="CC0099"/>
    <a:srgbClr val="00CC99"/>
    <a:srgbClr val="006699"/>
    <a:srgbClr val="FFFFCC"/>
    <a:srgbClr val="00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3AD5-D599-473B-B5E9-0EB938621BCE}" type="datetimeFigureOut">
              <a:rPr lang="en-US" smtClean="0"/>
              <a:pPr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8278-F6A4-4351-B84A-15CC46CE79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2057400"/>
            <a:ext cx="3031599" cy="19236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Quiz</a:t>
            </a:r>
            <a:endParaRPr lang="en-US" sz="119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0640" y="219472"/>
            <a:ext cx="8640960" cy="13045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1905000" y="381000"/>
            <a:ext cx="6214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On your whiteboard</a:t>
            </a:r>
            <a:endParaRPr lang="en-US" sz="54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23528" y="1628800"/>
            <a:ext cx="8591872" cy="504056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Picture 2" descr="F:\2012-2013\Clipart\stars\T_10968_Stars.jpg"/>
          <p:cNvPicPr>
            <a:picLocks noChangeAspect="1" noChangeArrowheads="1"/>
          </p:cNvPicPr>
          <p:nvPr/>
        </p:nvPicPr>
        <p:blipFill>
          <a:blip r:embed="rId3" cstate="print"/>
          <a:srcRect l="69687" t="51969" r="782" b="16532"/>
          <a:stretch>
            <a:fillRect/>
          </a:stretch>
        </p:blipFill>
        <p:spPr bwMode="auto">
          <a:xfrm>
            <a:off x="674567" y="1772816"/>
            <a:ext cx="729081" cy="777686"/>
          </a:xfrm>
          <a:prstGeom prst="rect">
            <a:avLst/>
          </a:prstGeom>
          <a:noFill/>
        </p:spPr>
      </p:pic>
      <p:pic>
        <p:nvPicPr>
          <p:cNvPr id="8" name="Picture 6" descr="http://t0.gstatic.com/images?q=tbn:ANd9GcTmGCrAPtaP_hO4i_-qqwOB9iYntAdgB7X9bfrI-gFbzbBmOSiw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05000"/>
            <a:ext cx="650007" cy="635690"/>
          </a:xfrm>
          <a:prstGeom prst="rect">
            <a:avLst/>
          </a:prstGeom>
          <a:noFill/>
        </p:spPr>
      </p:pic>
      <p:pic>
        <p:nvPicPr>
          <p:cNvPr id="9217" name="Picture 1" descr="C:\Users\Reem\Desktop\Clipart\people\imagesCA2Q57V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3850"/>
            <a:ext cx="1171575" cy="112395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981200"/>
            <a:ext cx="35814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81200"/>
            <a:ext cx="35814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528" y="152400"/>
            <a:ext cx="864096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2339752" y="404664"/>
            <a:ext cx="6214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On your whiteboard</a:t>
            </a:r>
            <a:endParaRPr lang="en-US" sz="54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323528" y="1828800"/>
            <a:ext cx="8496944" cy="484056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7" name="Picture 2" descr="F:\2012-2013\Clipart\stars\T_10968_Stars.jpg"/>
          <p:cNvPicPr>
            <a:picLocks noChangeAspect="1" noChangeArrowheads="1"/>
          </p:cNvPicPr>
          <p:nvPr/>
        </p:nvPicPr>
        <p:blipFill>
          <a:blip r:embed="rId3" cstate="print"/>
          <a:srcRect l="69687" t="51969" r="782" b="16532"/>
          <a:stretch>
            <a:fillRect/>
          </a:stretch>
        </p:blipFill>
        <p:spPr bwMode="auto">
          <a:xfrm>
            <a:off x="685800" y="1981200"/>
            <a:ext cx="729081" cy="777686"/>
          </a:xfrm>
          <a:prstGeom prst="rect">
            <a:avLst/>
          </a:prstGeom>
          <a:noFill/>
        </p:spPr>
      </p:pic>
      <p:pic>
        <p:nvPicPr>
          <p:cNvPr id="8" name="Picture 6" descr="http://t0.gstatic.com/images?q=tbn:ANd9GcTmGCrAPtaP_hO4i_-qqwOB9iYntAdgB7X9bfrI-gFbzbBmOSiw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650007" cy="63569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362200"/>
            <a:ext cx="36490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2362200"/>
            <a:ext cx="36490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Reem\Desktop\Clipart\people\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28600"/>
            <a:ext cx="1228725" cy="1219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37338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ectangle 2"/>
          <p:cNvSpPr/>
          <p:nvPr/>
        </p:nvSpPr>
        <p:spPr>
          <a:xfrm rot="21295555">
            <a:off x="336209" y="756171"/>
            <a:ext cx="3429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Complete your Worksheet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 descr="C:\Users\Reem\Desktop\Clipart\writing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0"/>
            <a:ext cx="2590800" cy="247650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42291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905000"/>
            <a:ext cx="8839200" cy="464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8763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1560334" y="457200"/>
            <a:ext cx="743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did we learn today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 descr="C:\Users\Reem\Desktop\Clipart\reading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04800"/>
            <a:ext cx="1219199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2438400"/>
            <a:ext cx="25074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Quiz</a:t>
            </a:r>
            <a:endParaRPr lang="en-US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0"/>
            <a:ext cx="4572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Rectangle 8"/>
          <p:cNvSpPr/>
          <p:nvPr/>
        </p:nvSpPr>
        <p:spPr>
          <a:xfrm>
            <a:off x="8305800" y="0"/>
            <a:ext cx="4572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0" y="0"/>
            <a:ext cx="4724400" cy="6858000"/>
          </a:xfrm>
          <a:prstGeom prst="star7">
            <a:avLst>
              <a:gd name="adj" fmla="val 37267"/>
              <a:gd name="hf" fmla="val 102572"/>
              <a:gd name="vf" fmla="val 105210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3581400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800" dirty="0" smtClean="0">
                <a:latin typeface="Eras Bold ITC" pitchFamily="34" charset="0"/>
              </a:rPr>
              <a:t>In Pairs </a:t>
            </a:r>
          </a:p>
          <a:p>
            <a:pPr algn="ctr"/>
            <a:r>
              <a:rPr lang="en-US" sz="3800" dirty="0" smtClean="0">
                <a:latin typeface="Eras Bold ITC" pitchFamily="34" charset="0"/>
              </a:rPr>
              <a:t>Use  your Protractor to complete  your Worksheet</a:t>
            </a:r>
            <a:endParaRPr lang="ar-AE" sz="3800" dirty="0">
              <a:latin typeface="Eras Bold IT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444" t="2457" r="8889" b="6614"/>
          <a:stretch>
            <a:fillRect/>
          </a:stretch>
        </p:blipFill>
        <p:spPr bwMode="auto">
          <a:xfrm>
            <a:off x="1447800" y="48768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7378" y="228600"/>
            <a:ext cx="425042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26670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F:\2012-2013\Clipart\Signs\imagesCAHZZ9BU.jpg"/>
          <p:cNvPicPr>
            <a:picLocks noChangeAspect="1" noChangeArrowheads="1"/>
          </p:cNvPicPr>
          <p:nvPr/>
        </p:nvPicPr>
        <p:blipFill>
          <a:blip r:embed="rId2" cstate="print"/>
          <a:srcRect t="24735" r="42281" b="3763"/>
          <a:stretch>
            <a:fillRect/>
          </a:stretch>
        </p:blipFill>
        <p:spPr bwMode="auto">
          <a:xfrm>
            <a:off x="0" y="0"/>
            <a:ext cx="2555776" cy="17008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07704" y="548680"/>
            <a:ext cx="6696744" cy="1080120"/>
          </a:xfrm>
          <a:prstGeom prst="rect">
            <a:avLst/>
          </a:prstGeom>
          <a:solidFill>
            <a:srgbClr val="FFFFCC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2548081" y="620688"/>
            <a:ext cx="516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Alternate Angles</a:t>
            </a:r>
            <a:endParaRPr lang="en-US" sz="54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601248"/>
            <a:ext cx="3733800" cy="364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When 2 parallel lines are cut by transversal </a:t>
            </a:r>
          </a:p>
          <a:p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 pairs of equal alternate angles are formed</a:t>
            </a:r>
            <a:endParaRPr lang="ar-AE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191000" y="3439448"/>
            <a:ext cx="2743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191000" y="4353848"/>
            <a:ext cx="3124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2906048"/>
            <a:ext cx="762000" cy="259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91200" y="412524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5334000" y="4125248"/>
            <a:ext cx="228600" cy="152400"/>
          </a:xfrm>
          <a:prstGeom prst="triangl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Isosceles Triangle 35"/>
          <p:cNvSpPr/>
          <p:nvPr/>
        </p:nvSpPr>
        <p:spPr>
          <a:xfrm>
            <a:off x="5562600" y="3515648"/>
            <a:ext cx="228600" cy="152400"/>
          </a:xfrm>
          <a:prstGeom prst="triangl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8" name="Oval 37"/>
          <p:cNvSpPr/>
          <p:nvPr/>
        </p:nvSpPr>
        <p:spPr>
          <a:xfrm>
            <a:off x="5105400" y="359184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ar-A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6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381000" y="152400"/>
            <a:ext cx="8458200" cy="1447800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Oval Callout 10"/>
          <p:cNvSpPr/>
          <p:nvPr/>
        </p:nvSpPr>
        <p:spPr>
          <a:xfrm>
            <a:off x="1905000" y="381000"/>
            <a:ext cx="3124200" cy="1066800"/>
          </a:xfrm>
          <a:prstGeom prst="wedgeEllipseCallout">
            <a:avLst>
              <a:gd name="adj1" fmla="val -54362"/>
              <a:gd name="adj2" fmla="val -2659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ounded Rectangle 2"/>
          <p:cNvSpPr/>
          <p:nvPr/>
        </p:nvSpPr>
        <p:spPr>
          <a:xfrm>
            <a:off x="228600" y="1828800"/>
            <a:ext cx="8686800" cy="47685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2286000" y="609600"/>
            <a:ext cx="21223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Examples</a:t>
            </a:r>
            <a:endParaRPr lang="en-US" sz="36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F:\Transcend\Users\Reem\clipart\animal\d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" y="228600"/>
            <a:ext cx="1295400" cy="129540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133600"/>
            <a:ext cx="24574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114800"/>
            <a:ext cx="304351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44435">
            <a:off x="5877534" y="2729480"/>
            <a:ext cx="2667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1412776"/>
            <a:ext cx="8496944" cy="51845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ounded Rectangle 2"/>
          <p:cNvSpPr/>
          <p:nvPr/>
        </p:nvSpPr>
        <p:spPr>
          <a:xfrm>
            <a:off x="395536" y="260648"/>
            <a:ext cx="84969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1475656" y="332656"/>
            <a:ext cx="6214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On your whiteboard</a:t>
            </a:r>
            <a:endParaRPr lang="en-US" sz="5400" b="1" cap="none" spc="100" dirty="0">
              <a:ln w="180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5" name="Picture 2" descr="F:\2012-2013\Clipart\stars\T_10968_Stars.jpg"/>
          <p:cNvPicPr>
            <a:picLocks noChangeAspect="1" noChangeArrowheads="1"/>
          </p:cNvPicPr>
          <p:nvPr/>
        </p:nvPicPr>
        <p:blipFill>
          <a:blip r:embed="rId2" cstate="print"/>
          <a:srcRect l="69687" t="51969" r="782" b="16532"/>
          <a:stretch>
            <a:fillRect/>
          </a:stretch>
        </p:blipFill>
        <p:spPr bwMode="auto">
          <a:xfrm>
            <a:off x="611560" y="1772816"/>
            <a:ext cx="729081" cy="777686"/>
          </a:xfrm>
          <a:prstGeom prst="rect">
            <a:avLst/>
          </a:prstGeom>
          <a:noFill/>
        </p:spPr>
      </p:pic>
      <p:pic>
        <p:nvPicPr>
          <p:cNvPr id="6" name="Picture 6" descr="http://t0.gstatic.com/images?q=tbn:ANd9GcTmGCrAPtaP_hO4i_-qqwOB9iYntAdgB7X9bfrI-gFbzbBmOSiw_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650007" cy="635690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 l="12308" t="4762"/>
          <a:stretch>
            <a:fillRect/>
          </a:stretch>
        </p:blipFill>
        <p:spPr bwMode="auto">
          <a:xfrm rot="19697930">
            <a:off x="1219200" y="2362200"/>
            <a:ext cx="29489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 l="12308" t="4762"/>
          <a:stretch>
            <a:fillRect/>
          </a:stretch>
        </p:blipFill>
        <p:spPr bwMode="auto">
          <a:xfrm>
            <a:off x="5486400" y="2286000"/>
            <a:ext cx="29489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4427984" y="0"/>
            <a:ext cx="4716016" cy="6858000"/>
          </a:xfrm>
          <a:prstGeom prst="snip1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 rot="20449493">
            <a:off x="-239832" y="922125"/>
            <a:ext cx="44644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ras Bold ITC" pitchFamily="34" charset="0"/>
              </a:rPr>
              <a:t>Complete your worksheet</a:t>
            </a:r>
            <a:endParaRPr lang="en-US" sz="5400" b="1" cap="none" spc="150" dirty="0">
              <a:ln w="11430"/>
              <a:solidFill>
                <a:srgbClr val="FFFF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ras Bold ITC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1187624" y="3861048"/>
            <a:ext cx="2304256" cy="2592288"/>
            <a:chOff x="251520" y="3933056"/>
            <a:chExt cx="1847850" cy="2476501"/>
          </a:xfrm>
        </p:grpSpPr>
        <p:sp>
          <p:nvSpPr>
            <p:cNvPr id="6" name="Oval 5"/>
            <p:cNvSpPr/>
            <p:nvPr/>
          </p:nvSpPr>
          <p:spPr>
            <a:xfrm>
              <a:off x="827584" y="4221088"/>
              <a:ext cx="504056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pic>
          <p:nvPicPr>
            <p:cNvPr id="7" name="Picture 4" descr="http://t2.gstatic.com/images?q=tbn:ANd9GcR0270O6aTX3m_FL-a80KZkmWYRI65aInu4SiI-ySuuvLBTaQr1aQ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3933056"/>
              <a:ext cx="1847850" cy="2476501"/>
            </a:xfrm>
            <a:prstGeom prst="rect">
              <a:avLst/>
            </a:prstGeom>
            <a:noFill/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0"/>
            <a:ext cx="46482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Point Star 5"/>
          <p:cNvSpPr/>
          <p:nvPr/>
        </p:nvSpPr>
        <p:spPr>
          <a:xfrm>
            <a:off x="0" y="0"/>
            <a:ext cx="9144000" cy="6858000"/>
          </a:xfrm>
          <a:prstGeom prst="star7">
            <a:avLst>
              <a:gd name="adj" fmla="val 44529"/>
              <a:gd name="hf" fmla="val 102572"/>
              <a:gd name="vf" fmla="val 1052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228600" y="2590800"/>
            <a:ext cx="86105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Corresponding</a:t>
            </a:r>
          </a:p>
          <a:p>
            <a:pPr algn="ctr"/>
            <a:r>
              <a:rPr lang="en-US" sz="66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Angles</a:t>
            </a:r>
            <a:endParaRPr lang="en-US" sz="66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133600" y="304800"/>
            <a:ext cx="615944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Lets discuss together</a:t>
            </a:r>
            <a:endParaRPr lang="en-US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 descr="F:\Transcend\Users\Reem\clipart\animal\tables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0"/>
            <a:ext cx="1600200" cy="17330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5913"/>
            <a:ext cx="9143999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676400"/>
            <a:ext cx="7543800" cy="327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2514600"/>
            <a:ext cx="69175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did we learn today </a:t>
            </a:r>
            <a:endParaRPr lang="en-US" sz="5400" b="1" cap="none" spc="100" dirty="0">
              <a:ln w="180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05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Snip Single Corner Rectangle 3"/>
          <p:cNvSpPr/>
          <p:nvPr/>
        </p:nvSpPr>
        <p:spPr>
          <a:xfrm>
            <a:off x="228600" y="1600200"/>
            <a:ext cx="8382000" cy="4953000"/>
          </a:xfrm>
          <a:prstGeom prst="snip1Rect">
            <a:avLst>
              <a:gd name="adj" fmla="val 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extBox 2"/>
          <p:cNvSpPr txBox="1"/>
          <p:nvPr/>
        </p:nvSpPr>
        <p:spPr>
          <a:xfrm>
            <a:off x="457200" y="2049482"/>
            <a:ext cx="7620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In the diagram:</a:t>
            </a: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 Which angle is alternate to angle 3?</a:t>
            </a:r>
          </a:p>
          <a:p>
            <a:r>
              <a:rPr lang="en-US" sz="2800" b="1" dirty="0" smtClean="0">
                <a:latin typeface="Comic Sans MS" pitchFamily="66" charset="0"/>
              </a:rPr>
              <a:t> Which angle is alternate to angle 2?</a:t>
            </a:r>
          </a:p>
          <a:p>
            <a:r>
              <a:rPr lang="en-US" sz="2800" b="1" dirty="0" smtClean="0">
                <a:latin typeface="Comic Sans MS" pitchFamily="66" charset="0"/>
              </a:rPr>
              <a:t> Which angle is corresponding to angle 1?</a:t>
            </a:r>
          </a:p>
          <a:p>
            <a:r>
              <a:rPr lang="en-US" sz="2800" b="1" dirty="0" smtClean="0">
                <a:latin typeface="Comic Sans MS" pitchFamily="66" charset="0"/>
              </a:rPr>
              <a:t> Which angle is corresponding to angle 7?</a:t>
            </a:r>
            <a:endParaRPr lang="ar-AE" sz="2800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295400"/>
            <a:ext cx="4191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5791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Rockwell Extra Bold" pitchFamily="18" charset="0"/>
              </a:rPr>
              <a:t>Warm up questions</a:t>
            </a:r>
            <a:endParaRPr lang="ar-AE" sz="3600" dirty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6800" y="4191000"/>
            <a:ext cx="2667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90600" y="5105400"/>
            <a:ext cx="3124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1200" y="3276600"/>
            <a:ext cx="685800" cy="2514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4191000"/>
            <a:ext cx="533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200" dirty="0" smtClean="0"/>
              <a:t>y</a:t>
            </a:r>
            <a:endParaRPr lang="ar-AE" sz="2200" dirty="0"/>
          </a:p>
        </p:txBody>
      </p:sp>
      <p:cxnSp>
        <p:nvCxnSpPr>
          <p:cNvPr id="10" name="Straight Connector 9"/>
          <p:cNvCxnSpPr/>
          <p:nvPr/>
        </p:nvCxnSpPr>
        <p:spPr>
          <a:xfrm rot="4169113" flipV="1">
            <a:off x="5774160" y="3926867"/>
            <a:ext cx="2743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4169113" flipV="1">
            <a:off x="4431221" y="4486287"/>
            <a:ext cx="3124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4169113">
            <a:off x="6096000" y="3200400"/>
            <a:ext cx="685800" cy="2514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4169113">
            <a:off x="5743545" y="4834245"/>
            <a:ext cx="533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y</a:t>
            </a:r>
            <a:endParaRPr lang="ar-AE" sz="2200" dirty="0"/>
          </a:p>
        </p:txBody>
      </p:sp>
      <p:pic>
        <p:nvPicPr>
          <p:cNvPr id="9218" name="Picture 2" descr="http://t1.gstatic.com/images?q=tbn:ANd9GcS0BvxNm56VA6NrRNHCZXnIf_6UbhVMVqIVeOV-tO_juZxNOcL4EA"/>
          <p:cNvPicPr>
            <a:picLocks noChangeAspect="1" noChangeArrowheads="1"/>
          </p:cNvPicPr>
          <p:nvPr/>
        </p:nvPicPr>
        <p:blipFill>
          <a:blip r:embed="rId2" cstate="print"/>
          <a:srcRect r="63636"/>
          <a:stretch>
            <a:fillRect/>
          </a:stretch>
        </p:blipFill>
        <p:spPr bwMode="auto">
          <a:xfrm>
            <a:off x="457200" y="381000"/>
            <a:ext cx="1143000" cy="1457326"/>
          </a:xfrm>
          <a:prstGeom prst="rect">
            <a:avLst/>
          </a:prstGeom>
          <a:noFill/>
        </p:spPr>
      </p:pic>
      <p:sp>
        <p:nvSpPr>
          <p:cNvPr id="18" name="Oval Callout 17"/>
          <p:cNvSpPr/>
          <p:nvPr/>
        </p:nvSpPr>
        <p:spPr>
          <a:xfrm>
            <a:off x="1752600" y="457200"/>
            <a:ext cx="6477000" cy="1524000"/>
          </a:xfrm>
          <a:prstGeom prst="wedgeEllipseCallout">
            <a:avLst>
              <a:gd name="adj1" fmla="val -54910"/>
              <a:gd name="adj2" fmla="val -36034"/>
            </a:avLst>
          </a:prstGeom>
          <a:solidFill>
            <a:srgbClr val="EBF7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TextBox 18"/>
          <p:cNvSpPr txBox="1"/>
          <p:nvPr/>
        </p:nvSpPr>
        <p:spPr>
          <a:xfrm>
            <a:off x="2133600" y="685800"/>
            <a:ext cx="5486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Lets remember together corresponding angle</a:t>
            </a:r>
            <a:endParaRPr lang="ar-AE" sz="3200" b="1" dirty="0">
              <a:latin typeface="Comic Sans MS" pitchFamily="6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638800" y="3048000"/>
            <a:ext cx="1447800" cy="1371600"/>
            <a:chOff x="5638800" y="3048000"/>
            <a:chExt cx="1447800" cy="13716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638800" y="3657600"/>
              <a:ext cx="3048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781800" y="3048000"/>
              <a:ext cx="3048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286000" y="4191000"/>
            <a:ext cx="990600" cy="990600"/>
            <a:chOff x="2286000" y="4191000"/>
            <a:chExt cx="990600" cy="9906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438400" y="5105400"/>
              <a:ext cx="7620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286000" y="4191000"/>
              <a:ext cx="9906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6800" y="4191000"/>
            <a:ext cx="26670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90600" y="5105400"/>
            <a:ext cx="3124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81200" y="3276600"/>
            <a:ext cx="685800" cy="2514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4191000"/>
            <a:ext cx="533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200" dirty="0" smtClean="0"/>
              <a:t>y</a:t>
            </a:r>
            <a:endParaRPr lang="ar-AE" sz="2200" dirty="0"/>
          </a:p>
        </p:txBody>
      </p:sp>
      <p:cxnSp>
        <p:nvCxnSpPr>
          <p:cNvPr id="10" name="Straight Connector 9"/>
          <p:cNvCxnSpPr/>
          <p:nvPr/>
        </p:nvCxnSpPr>
        <p:spPr>
          <a:xfrm rot="4169113" flipV="1">
            <a:off x="5774160" y="3926867"/>
            <a:ext cx="2743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4169113" flipV="1">
            <a:off x="4431221" y="4486287"/>
            <a:ext cx="3124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4169113">
            <a:off x="6096000" y="3200400"/>
            <a:ext cx="685800" cy="2514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4169113">
            <a:off x="6829580" y="4120711"/>
            <a:ext cx="47417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y</a:t>
            </a:r>
            <a:endParaRPr lang="ar-AE" sz="2200" dirty="0"/>
          </a:p>
        </p:txBody>
      </p:sp>
      <p:pic>
        <p:nvPicPr>
          <p:cNvPr id="9218" name="Picture 2" descr="http://t1.gstatic.com/images?q=tbn:ANd9GcS0BvxNm56VA6NrRNHCZXnIf_6UbhVMVqIVeOV-tO_juZxNOcL4EA"/>
          <p:cNvPicPr>
            <a:picLocks noChangeAspect="1" noChangeArrowheads="1"/>
          </p:cNvPicPr>
          <p:nvPr/>
        </p:nvPicPr>
        <p:blipFill>
          <a:blip r:embed="rId2" cstate="print"/>
          <a:srcRect r="63636"/>
          <a:stretch>
            <a:fillRect/>
          </a:stretch>
        </p:blipFill>
        <p:spPr bwMode="auto">
          <a:xfrm>
            <a:off x="457200" y="381000"/>
            <a:ext cx="1143000" cy="1457326"/>
          </a:xfrm>
          <a:prstGeom prst="rect">
            <a:avLst/>
          </a:prstGeom>
          <a:noFill/>
        </p:spPr>
      </p:pic>
      <p:sp>
        <p:nvSpPr>
          <p:cNvPr id="18" name="Oval Callout 17"/>
          <p:cNvSpPr/>
          <p:nvPr/>
        </p:nvSpPr>
        <p:spPr>
          <a:xfrm>
            <a:off x="1752600" y="457200"/>
            <a:ext cx="6477000" cy="1524000"/>
          </a:xfrm>
          <a:prstGeom prst="wedgeEllipseCallout">
            <a:avLst>
              <a:gd name="adj1" fmla="val -54910"/>
              <a:gd name="adj2" fmla="val -36034"/>
            </a:avLst>
          </a:prstGeom>
          <a:solidFill>
            <a:srgbClr val="EBF7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TextBox 18"/>
          <p:cNvSpPr txBox="1"/>
          <p:nvPr/>
        </p:nvSpPr>
        <p:spPr>
          <a:xfrm>
            <a:off x="2133600" y="685800"/>
            <a:ext cx="54864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Lets remember together Alternate angle</a:t>
            </a:r>
            <a:endParaRPr lang="ar-AE" sz="3200" b="1" dirty="0">
              <a:latin typeface="Comic Sans MS" pitchFamily="66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5638800" y="3048000"/>
            <a:ext cx="1447800" cy="1371600"/>
            <a:chOff x="5638800" y="3048000"/>
            <a:chExt cx="1447800" cy="13716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638800" y="3657600"/>
              <a:ext cx="3048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781800" y="3048000"/>
              <a:ext cx="30480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6"/>
          <p:cNvGrpSpPr/>
          <p:nvPr/>
        </p:nvGrpSpPr>
        <p:grpSpPr>
          <a:xfrm>
            <a:off x="2286000" y="4191000"/>
            <a:ext cx="990600" cy="990600"/>
            <a:chOff x="2286000" y="4191000"/>
            <a:chExt cx="990600" cy="990600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2438400" y="5105400"/>
              <a:ext cx="7620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286000" y="4191000"/>
              <a:ext cx="990600" cy="76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28800"/>
            <a:ext cx="86106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ectangle 2"/>
          <p:cNvSpPr/>
          <p:nvPr/>
        </p:nvSpPr>
        <p:spPr>
          <a:xfrm>
            <a:off x="228600" y="76200"/>
            <a:ext cx="8763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7239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Eras Bold ITC" pitchFamily="34" charset="0"/>
              </a:rPr>
              <a:t>Use your whiteboards</a:t>
            </a:r>
            <a:endParaRPr lang="ar-AE" sz="4800" dirty="0">
              <a:solidFill>
                <a:srgbClr val="0070C0"/>
              </a:solidFill>
              <a:latin typeface="Eras Bold ITC" pitchFamily="34" charset="0"/>
            </a:endParaRPr>
          </a:p>
        </p:txBody>
      </p:sp>
      <p:pic>
        <p:nvPicPr>
          <p:cNvPr id="38914" name="Picture 2" descr="http://t2.gstatic.com/images?q=tbn:ANd9GcS-e6twbJQSRGXIh4vzkmBRHSiwbYX7XbihQEUBbhNbZPlPWTW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552575" cy="113627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524000" y="2286000"/>
            <a:ext cx="4114800" cy="3505200"/>
            <a:chOff x="990600" y="3276600"/>
            <a:chExt cx="3124200" cy="25146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066800" y="4191000"/>
              <a:ext cx="26670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90600" y="5105400"/>
              <a:ext cx="31242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81200" y="3276600"/>
              <a:ext cx="685800" cy="2514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752600" y="4191000"/>
              <a:ext cx="533400" cy="30911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en-US" sz="2200" dirty="0" smtClean="0"/>
                <a:t>3</a:t>
              </a:r>
              <a:endParaRPr lang="ar-AE" sz="2200" dirty="0"/>
            </a:p>
          </p:txBody>
        </p:sp>
        <p:grpSp>
          <p:nvGrpSpPr>
            <p:cNvPr id="10" name="Group 36"/>
            <p:cNvGrpSpPr/>
            <p:nvPr/>
          </p:nvGrpSpPr>
          <p:grpSpPr>
            <a:xfrm>
              <a:off x="2106386" y="4205909"/>
              <a:ext cx="803366" cy="929309"/>
              <a:chOff x="2106386" y="4205909"/>
              <a:chExt cx="803366" cy="92930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2418806" y="5135218"/>
                <a:ext cx="49094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2106386" y="4205909"/>
                <a:ext cx="714103" cy="5466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2362200" y="32004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200" dirty="0" smtClean="0"/>
              <a:t>1</a:t>
            </a:r>
            <a:endParaRPr lang="ar-AE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31242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2</a:t>
            </a:r>
            <a:endParaRPr lang="ar-AE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3276600" y="35814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4</a:t>
            </a:r>
            <a:endParaRPr lang="ar-AE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44196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200" dirty="0" smtClean="0"/>
              <a:t>5</a:t>
            </a:r>
            <a:endParaRPr lang="ar-AE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5200" y="44196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6</a:t>
            </a:r>
            <a:endParaRPr lang="ar-AE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3657600" y="49530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8</a:t>
            </a:r>
            <a:endParaRPr lang="ar-AE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19400" y="48768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200" dirty="0" smtClean="0"/>
              <a:t>7</a:t>
            </a:r>
            <a:endParaRPr lang="ar-AE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23622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200" dirty="0" smtClean="0"/>
              <a:t>b</a:t>
            </a:r>
            <a:endParaRPr lang="ar-AE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55626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200" dirty="0" smtClean="0"/>
              <a:t>h</a:t>
            </a:r>
            <a:endParaRPr lang="ar-AE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1447800" y="32004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c</a:t>
            </a:r>
            <a:endParaRPr lang="ar-AE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83873" y="31242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z</a:t>
            </a:r>
            <a:endParaRPr lang="ar-AE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47800" y="44958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a</a:t>
            </a:r>
            <a:endParaRPr lang="ar-AE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5105400" y="4419600"/>
            <a:ext cx="70252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 smtClean="0"/>
              <a:t>k</a:t>
            </a:r>
            <a:endParaRPr lang="ar-AE" sz="2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0" y="0"/>
            <a:ext cx="4572000" cy="6858000"/>
          </a:xfrm>
          <a:prstGeom prst="hexagon">
            <a:avLst>
              <a:gd name="adj" fmla="val 19483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33515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Complete your worksheet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Part 1</a:t>
            </a:r>
            <a:r>
              <a:rPr lang="en-US" sz="54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US" sz="54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62" name="Picture 2" descr="http://t1.gstatic.com/images?q=tbn:ANd9GcRuR3u4Vel4axJ36ri6ezeo8N_4dSqO-is1XJ78yEa-w026Gj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2819400" cy="2100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42672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080" t="896"/>
          <a:stretch>
            <a:fillRect/>
          </a:stretch>
        </p:blipFill>
        <p:spPr bwMode="auto">
          <a:xfrm>
            <a:off x="4648200" y="304800"/>
            <a:ext cx="426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52400"/>
            <a:ext cx="8382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83820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69342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5200" b="1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Lets Discuss together</a:t>
            </a:r>
            <a:endParaRPr lang="ar-AE" sz="5200" b="1" dirty="0">
              <a:solidFill>
                <a:srgbClr val="0070C0"/>
              </a:solidFill>
              <a:latin typeface="MV Boli" pitchFamily="2" charset="0"/>
            </a:endParaRPr>
          </a:p>
        </p:txBody>
      </p:sp>
      <p:pic>
        <p:nvPicPr>
          <p:cNvPr id="43010" name="Picture 2" descr="http://t1.gstatic.com/images?q=tbn:ANd9GcSuC8R3t8S4A58SAX46BKc1wsv6GUgTAxq8O35Hpz0WIYWsvv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219200" cy="1142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" y="1676400"/>
            <a:ext cx="8248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Single Corner Rectangle 6"/>
          <p:cNvSpPr/>
          <p:nvPr/>
        </p:nvSpPr>
        <p:spPr>
          <a:xfrm>
            <a:off x="4648200" y="4800600"/>
            <a:ext cx="228600" cy="5334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828800"/>
            <a:ext cx="32150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5240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038600"/>
            <a:ext cx="3352800" cy="20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228600"/>
            <a:ext cx="8382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7696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Find the missing angle </a:t>
            </a:r>
            <a:r>
              <a:rPr lang="en-US" sz="3200" b="1" dirty="0" smtClean="0">
                <a:solidFill>
                  <a:srgbClr val="C00000"/>
                </a:solidFill>
              </a:rPr>
              <a:t> ..write a reason </a:t>
            </a:r>
            <a:endParaRPr lang="ar-AE" sz="3200" b="1" dirty="0">
              <a:solidFill>
                <a:srgbClr val="C00000"/>
              </a:solidFill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19600"/>
            <a:ext cx="3057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132856"/>
            <a:ext cx="8640960" cy="43924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ounded Rectangle 2"/>
          <p:cNvSpPr/>
          <p:nvPr/>
        </p:nvSpPr>
        <p:spPr>
          <a:xfrm>
            <a:off x="251520" y="260648"/>
            <a:ext cx="8640960" cy="15121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Rectangle 3"/>
          <p:cNvSpPr/>
          <p:nvPr/>
        </p:nvSpPr>
        <p:spPr>
          <a:xfrm>
            <a:off x="2227669" y="548680"/>
            <a:ext cx="6283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Warm Up Questions 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8136904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Which angle is equal to angle 1? 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Which angle is equal to angle 2</a:t>
            </a:r>
            <a:r>
              <a:rPr lang="en-US" sz="3000" dirty="0" smtClean="0">
                <a:latin typeface="Comic Sans MS" pitchFamily="66" charset="0"/>
              </a:rPr>
              <a:t>?</a:t>
            </a:r>
          </a:p>
          <a:p>
            <a:pPr algn="l" rtl="0"/>
            <a:endParaRPr lang="en-US" sz="32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latin typeface="Comic Sans MS" pitchFamily="66" charset="0"/>
              </a:rPr>
              <a:t> </a:t>
            </a:r>
            <a:r>
              <a:rPr lang="en-US" sz="3000" dirty="0" smtClean="0"/>
              <a:t>What can you say about the sizes of angles 2 a</a:t>
            </a:r>
            <a:r>
              <a:rPr lang="en-US" sz="3000" dirty="0" smtClean="0">
                <a:latin typeface="Comic Sans MS" pitchFamily="66" charset="0"/>
              </a:rPr>
              <a:t>?</a:t>
            </a:r>
          </a:p>
        </p:txBody>
      </p:sp>
      <p:pic>
        <p:nvPicPr>
          <p:cNvPr id="15362" name="Picture 2" descr="http://t3.gstatic.com/images?q=tbn:ANd9GcQpsnwKKFeM9m0ADCj8noT5jDMqngGCSWalGtWE5nvc7pyE3q0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304800"/>
            <a:ext cx="1524001" cy="1343026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E8CC"/>
              </a:clrFrom>
              <a:clrTo>
                <a:srgbClr val="FEE8CC">
                  <a:alpha val="0"/>
                </a:srgbClr>
              </a:clrTo>
            </a:clrChange>
          </a:blip>
          <a:srcRect l="9403" t="11600" r="2239" b="8400"/>
          <a:stretch>
            <a:fillRect/>
          </a:stretch>
        </p:blipFill>
        <p:spPr bwMode="auto">
          <a:xfrm>
            <a:off x="5791200" y="2133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828800"/>
            <a:ext cx="32150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5240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4038600"/>
            <a:ext cx="3352800" cy="20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228600"/>
            <a:ext cx="8382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7696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Find the missing angle  </a:t>
            </a:r>
            <a:endParaRPr lang="ar-AE" dirty="0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19600"/>
            <a:ext cx="30575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0" y="0"/>
            <a:ext cx="4572000" cy="6858000"/>
          </a:xfrm>
          <a:prstGeom prst="hexagon">
            <a:avLst>
              <a:gd name="adj" fmla="val 19483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33515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rgbClr val="00CC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Complete your worksheet</a:t>
            </a:r>
          </a:p>
          <a:p>
            <a:pPr algn="ctr"/>
            <a:r>
              <a:rPr lang="en-US" sz="54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Part 2</a:t>
            </a:r>
            <a:r>
              <a:rPr lang="en-US" sz="5400" b="1" cap="none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US" sz="5400" b="1" cap="none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62" name="Picture 2" descr="http://t1.gstatic.com/images?q=tbn:ANd9GcRuR3u4Vel4axJ36ri6ezeo8N_4dSqO-is1XJ78yEa-w026Gj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2819400" cy="2100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42672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"/>
            <a:ext cx="41814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610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304800" y="1600200"/>
            <a:ext cx="8610600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TextBox 2"/>
          <p:cNvSpPr txBox="1"/>
          <p:nvPr/>
        </p:nvSpPr>
        <p:spPr>
          <a:xfrm>
            <a:off x="1828800" y="381000"/>
            <a:ext cx="69342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5200" b="1" dirty="0" smtClean="0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Lets Discuss together</a:t>
            </a:r>
            <a:endParaRPr lang="ar-AE" sz="5200" b="1" dirty="0">
              <a:solidFill>
                <a:srgbClr val="0070C0"/>
              </a:solidFill>
              <a:latin typeface="MV Boli" pitchFamily="2" charset="0"/>
            </a:endParaRPr>
          </a:p>
        </p:txBody>
      </p:sp>
      <p:pic>
        <p:nvPicPr>
          <p:cNvPr id="46082" name="Picture 2" descr="http://t2.gstatic.com/images?q=tbn:ANd9GcQKVLiFwaFSSz5HchQAPyiPWkZ3ew1IpSZH91ltDCNouA_muH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000" y="304800"/>
            <a:ext cx="1523999" cy="9906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962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533400" y="1295400"/>
            <a:ext cx="7772400" cy="4267200"/>
          </a:xfrm>
          <a:prstGeom prst="snip1Rect">
            <a:avLst>
              <a:gd name="adj" fmla="val 1519"/>
            </a:avLst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ln w="38100"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47106" name="Picture 2" descr="http://t2.gstatic.com/images?q=tbn:ANd9GcSckxihFH8XUn5ha2rG1Om2k3oYwhKwl5ei6ANg-5uVBVld1zr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124200" cy="374516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733800" y="2057400"/>
            <a:ext cx="4323229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Homework</a:t>
            </a:r>
            <a:endParaRPr lang="en-US" sz="54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381000" y="609600"/>
            <a:ext cx="3352800" cy="5867400"/>
          </a:xfrm>
          <a:prstGeom prst="plaqu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426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t2.gstatic.com/images?q=tbn:ANd9GcRsj75gbTgUF_V5b1ks7kIMOapY8XG4G19N4u_LCK4dQ4PmQSnt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2143125" cy="2143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362200"/>
            <a:ext cx="312420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>
                <a:ln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your protractor to complete the worksheet </a:t>
            </a:r>
            <a:endParaRPr lang="ar-AE" sz="4400" b="1" dirty="0">
              <a:ln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t="11315" b="2687"/>
          <a:stretch>
            <a:fillRect/>
          </a:stretch>
        </p:blipFill>
        <p:spPr bwMode="auto">
          <a:xfrm>
            <a:off x="0" y="2286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4167" t="13144" b="4472"/>
          <a:stretch>
            <a:fillRect/>
          </a:stretch>
        </p:blipFill>
        <p:spPr bwMode="auto">
          <a:xfrm>
            <a:off x="0" y="23622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 t="17908"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844824"/>
            <a:ext cx="8839200" cy="48245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Rectangle 8"/>
          <p:cNvSpPr/>
          <p:nvPr/>
        </p:nvSpPr>
        <p:spPr>
          <a:xfrm>
            <a:off x="827584" y="476672"/>
            <a:ext cx="7704856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ectangle 9"/>
          <p:cNvSpPr/>
          <p:nvPr/>
        </p:nvSpPr>
        <p:spPr>
          <a:xfrm>
            <a:off x="1378674" y="548680"/>
            <a:ext cx="68509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Corresponding  Angles</a:t>
            </a:r>
            <a:endParaRPr lang="en-US" sz="54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286000"/>
            <a:ext cx="3733800" cy="36471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When 2 parallel lines are cut by transversal </a:t>
            </a:r>
          </a:p>
          <a:p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pairs of equal corresponding angle are formed</a:t>
            </a:r>
            <a:endParaRPr lang="ar-AE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114800" y="3124200"/>
            <a:ext cx="2743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14800" y="4038600"/>
            <a:ext cx="31242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2590800"/>
            <a:ext cx="762000" cy="2590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410200" y="2895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15000" y="3810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ar-AE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181600" y="3200400"/>
            <a:ext cx="152400" cy="2286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81600" y="3200400"/>
            <a:ext cx="152400" cy="2286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410200" y="4114800"/>
            <a:ext cx="152400" cy="2286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0200" y="4114800"/>
            <a:ext cx="152400" cy="2286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>
            <a:off x="5029200" y="2895600"/>
            <a:ext cx="228600" cy="152400"/>
          </a:xfrm>
          <a:prstGeom prst="triangl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Isosceles Triangle 33"/>
          <p:cNvSpPr/>
          <p:nvPr/>
        </p:nvSpPr>
        <p:spPr>
          <a:xfrm>
            <a:off x="5257800" y="3810000"/>
            <a:ext cx="228600" cy="152400"/>
          </a:xfrm>
          <a:prstGeom prst="triangl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Rectangle 34"/>
          <p:cNvSpPr/>
          <p:nvPr/>
        </p:nvSpPr>
        <p:spPr>
          <a:xfrm>
            <a:off x="5562600" y="3276600"/>
            <a:ext cx="152400" cy="152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6" name="Rectangle 35"/>
          <p:cNvSpPr/>
          <p:nvPr/>
        </p:nvSpPr>
        <p:spPr>
          <a:xfrm>
            <a:off x="5867400" y="4191000"/>
            <a:ext cx="152400" cy="152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43000"/>
            <a:ext cx="92202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3" name="Group 2"/>
          <p:cNvGrpSpPr/>
          <p:nvPr/>
        </p:nvGrpSpPr>
        <p:grpSpPr>
          <a:xfrm>
            <a:off x="76200" y="1143000"/>
            <a:ext cx="8839200" cy="4724400"/>
            <a:chOff x="4038600" y="1981200"/>
            <a:chExt cx="4724400" cy="41719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CD6"/>
                </a:clrFrom>
                <a:clrTo>
                  <a:srgbClr val="FFFCD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7928" y="1981200"/>
              <a:ext cx="3168192" cy="183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CD6"/>
                </a:clrFrom>
                <a:clrTo>
                  <a:srgbClr val="FFFCD6">
                    <a:alpha val="0"/>
                  </a:srgbClr>
                </a:clrTo>
              </a:clrChange>
            </a:blip>
            <a:srcRect l="-11925" t="3583" r="68807"/>
            <a:stretch>
              <a:fillRect/>
            </a:stretch>
          </p:blipFill>
          <p:spPr bwMode="auto">
            <a:xfrm>
              <a:off x="4038600" y="3505200"/>
              <a:ext cx="358140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CD6"/>
                </a:clrFrom>
                <a:clrTo>
                  <a:srgbClr val="FFFCD6">
                    <a:alpha val="0"/>
                  </a:srgbClr>
                </a:clrTo>
              </a:clrChange>
            </a:blip>
            <a:srcRect l="58716" t="3583"/>
            <a:stretch>
              <a:fillRect/>
            </a:stretch>
          </p:blipFill>
          <p:spPr bwMode="auto">
            <a:xfrm>
              <a:off x="5334000" y="3505200"/>
              <a:ext cx="3429000" cy="264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280920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32656"/>
            <a:ext cx="23065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21412351">
            <a:off x="6743625" y="1096654"/>
            <a:ext cx="16225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Examples</a:t>
            </a:r>
            <a:endParaRPr lang="en-US" sz="2400" b="1" cap="none" spc="0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762000"/>
            <a:ext cx="29718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038600"/>
            <a:ext cx="3124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114800"/>
            <a:ext cx="3200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133600"/>
            <a:ext cx="3441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280920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30656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21412351">
            <a:off x="6743625" y="1096654"/>
            <a:ext cx="16225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rgbClr val="800000"/>
                  </a:solidFill>
                  <a:prstDash val="solid"/>
                </a:ln>
                <a:solidFill>
                  <a:srgbClr val="8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Examples</a:t>
            </a:r>
            <a:endParaRPr lang="en-US" sz="2400" b="1" cap="none" spc="0" dirty="0">
              <a:ln w="12700">
                <a:solidFill>
                  <a:srgbClr val="800000"/>
                </a:solidFill>
                <a:prstDash val="solid"/>
              </a:ln>
              <a:solidFill>
                <a:srgbClr val="8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762000"/>
            <a:ext cx="3048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3733800"/>
            <a:ext cx="3200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CD6"/>
              </a:clrFrom>
              <a:clrTo>
                <a:srgbClr val="FFFC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2514600"/>
            <a:ext cx="3257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226</Words>
  <Application>Microsoft Office PowerPoint</Application>
  <PresentationFormat>On-screen Show (4:3)</PresentationFormat>
  <Paragraphs>76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63</cp:revision>
  <dcterms:created xsi:type="dcterms:W3CDTF">2013-02-04T03:57:40Z</dcterms:created>
  <dcterms:modified xsi:type="dcterms:W3CDTF">2013-02-10T07:10:52Z</dcterms:modified>
</cp:coreProperties>
</file>