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56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D28-0E38-4C09-AB77-840C4833F12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0DA3-6995-4AB0-B8C8-6A8A980D7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D28-0E38-4C09-AB77-840C4833F12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0DA3-6995-4AB0-B8C8-6A8A980D7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D28-0E38-4C09-AB77-840C4833F12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0DA3-6995-4AB0-B8C8-6A8A980D7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D28-0E38-4C09-AB77-840C4833F12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0DA3-6995-4AB0-B8C8-6A8A980D7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D28-0E38-4C09-AB77-840C4833F12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0DA3-6995-4AB0-B8C8-6A8A980D7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D28-0E38-4C09-AB77-840C4833F12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0DA3-6995-4AB0-B8C8-6A8A980D7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D28-0E38-4C09-AB77-840C4833F12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0DA3-6995-4AB0-B8C8-6A8A980D7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D28-0E38-4C09-AB77-840C4833F12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0DA3-6995-4AB0-B8C8-6A8A980D7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D28-0E38-4C09-AB77-840C4833F12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0DA3-6995-4AB0-B8C8-6A8A980D7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D28-0E38-4C09-AB77-840C4833F12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0DA3-6995-4AB0-B8C8-6A8A980D7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D28-0E38-4C09-AB77-840C4833F12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0DA3-6995-4AB0-B8C8-6A8A980D7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47D28-0E38-4C09-AB77-840C4833F12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F0DA3-6995-4AB0-B8C8-6A8A980D7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5124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latin typeface="Aharoni" pitchFamily="2" charset="-79"/>
                <a:cs typeface="Aharoni" pitchFamily="2" charset="-79"/>
              </a:rPr>
              <a:t>Find the area :</a:t>
            </a:r>
            <a:endParaRPr lang="en-US" sz="1400" u="sng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762000" y="3733800"/>
            <a:ext cx="556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2438400" y="0"/>
            <a:ext cx="19050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Area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6" name="5-Point Star 85"/>
          <p:cNvSpPr/>
          <p:nvPr/>
        </p:nvSpPr>
        <p:spPr>
          <a:xfrm>
            <a:off x="0" y="533400"/>
            <a:ext cx="381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1066800" y="4114800"/>
            <a:ext cx="5124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latin typeface="Aharoni" pitchFamily="2" charset="-79"/>
                <a:cs typeface="Aharoni" pitchFamily="2" charset="-79"/>
              </a:rPr>
              <a:t>Find the area :</a:t>
            </a:r>
            <a:endParaRPr lang="en-US" sz="1400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" name="5-Point Star 99"/>
          <p:cNvSpPr/>
          <p:nvPr/>
        </p:nvSpPr>
        <p:spPr>
          <a:xfrm>
            <a:off x="209309" y="3962400"/>
            <a:ext cx="381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5-Point Star 100"/>
          <p:cNvSpPr/>
          <p:nvPr/>
        </p:nvSpPr>
        <p:spPr>
          <a:xfrm>
            <a:off x="685800" y="3962400"/>
            <a:ext cx="381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1430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 l="7731"/>
          <a:stretch>
            <a:fillRect/>
          </a:stretch>
        </p:blipFill>
        <p:spPr bwMode="auto">
          <a:xfrm>
            <a:off x="3886200" y="1066800"/>
            <a:ext cx="213983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 l="7222" t="433"/>
          <a:stretch>
            <a:fillRect/>
          </a:stretch>
        </p:blipFill>
        <p:spPr bwMode="auto">
          <a:xfrm>
            <a:off x="4191000" y="4114800"/>
            <a:ext cx="205581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 l="-2464" t="6250"/>
          <a:stretch>
            <a:fillRect/>
          </a:stretch>
        </p:blipFill>
        <p:spPr bwMode="auto">
          <a:xfrm>
            <a:off x="457200" y="4648200"/>
            <a:ext cx="219499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 descr="http://t3.gstatic.com/images?q=tbn:ANd9GcSdsmqXAzeklq-cn0Pxdnu4VWAYrxOJnYZ_1ll9xLPG2ORm8PpjDvQgZS5hB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0"/>
            <a:ext cx="1168825" cy="1143000"/>
          </a:xfrm>
          <a:prstGeom prst="rect">
            <a:avLst/>
          </a:prstGeom>
          <a:noFill/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7696200"/>
            <a:ext cx="22521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" name="TextBox 114"/>
          <p:cNvSpPr txBox="1"/>
          <p:nvPr/>
        </p:nvSpPr>
        <p:spPr>
          <a:xfrm>
            <a:off x="228600" y="114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 2"/>
              </a:rPr>
              <a:t>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3581400" y="1219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 2"/>
              </a:rPr>
              <a:t>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381000" y="4648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 2"/>
              </a:rPr>
              <a:t>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733800" y="4724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 2"/>
              </a:rPr>
              <a:t>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914400" y="784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 2"/>
              </a:rPr>
              <a:t>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219200" y="1600200"/>
            <a:ext cx="4119" cy="6096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2400" y="2286000"/>
            <a:ext cx="14478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100" dirty="0" smtClean="0"/>
              <a:t>1</a:t>
            </a:r>
            <a:r>
              <a:rPr lang="en-US" sz="1400" dirty="0" smtClean="0"/>
              <a:t> = l </a:t>
            </a:r>
            <a:r>
              <a:rPr lang="en-US" sz="1200" dirty="0" smtClean="0">
                <a:sym typeface="Wingdings 2"/>
              </a:rPr>
              <a:t></a:t>
            </a:r>
            <a:r>
              <a:rPr lang="en-US" sz="1400" dirty="0" smtClean="0"/>
              <a:t> w</a:t>
            </a:r>
          </a:p>
          <a:p>
            <a:r>
              <a:rPr lang="en-US" sz="1400" dirty="0" smtClean="0"/>
              <a:t> </a:t>
            </a:r>
            <a:r>
              <a:rPr lang="en-US" sz="1400" dirty="0" smtClean="0"/>
              <a:t>    = 6 </a:t>
            </a:r>
            <a:r>
              <a:rPr lang="en-US" sz="1400" dirty="0" smtClean="0">
                <a:sym typeface="Wingdings 2"/>
              </a:rPr>
              <a:t></a:t>
            </a:r>
            <a:r>
              <a:rPr lang="en-US" sz="1400" dirty="0" smtClean="0"/>
              <a:t>  5 </a:t>
            </a:r>
          </a:p>
          <a:p>
            <a:r>
              <a:rPr lang="en-US" sz="1400" dirty="0" smtClean="0"/>
              <a:t>     = 30 cm</a:t>
            </a:r>
            <a:r>
              <a:rPr lang="en-US" sz="1200" b="1" baseline="54000" dirty="0" smtClean="0"/>
              <a:t>2</a:t>
            </a:r>
            <a:endParaRPr lang="ar-AE" sz="1400" b="1" baseline="54000" dirty="0"/>
          </a:p>
        </p:txBody>
      </p:sp>
      <p:sp>
        <p:nvSpPr>
          <p:cNvPr id="25" name="TextBox 24"/>
          <p:cNvSpPr txBox="1"/>
          <p:nvPr/>
        </p:nvSpPr>
        <p:spPr>
          <a:xfrm>
            <a:off x="1295400" y="1749623"/>
            <a:ext cx="3810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A1</a:t>
            </a:r>
            <a:endParaRPr lang="ar-AE" sz="14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2000" y="1600200"/>
            <a:ext cx="3810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A2</a:t>
            </a:r>
            <a:endParaRPr lang="ar-AE" sz="14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2971800"/>
            <a:ext cx="14478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100" dirty="0" smtClean="0"/>
              <a:t>2</a:t>
            </a:r>
            <a:r>
              <a:rPr lang="en-US" sz="1400" dirty="0" smtClean="0"/>
              <a:t> = l </a:t>
            </a:r>
            <a:r>
              <a:rPr lang="en-US" sz="1200" dirty="0" smtClean="0">
                <a:sym typeface="Wingdings 2"/>
              </a:rPr>
              <a:t></a:t>
            </a:r>
            <a:r>
              <a:rPr lang="en-US" sz="1400" dirty="0" smtClean="0"/>
              <a:t> w</a:t>
            </a:r>
          </a:p>
          <a:p>
            <a:r>
              <a:rPr lang="en-US" sz="1400" dirty="0" smtClean="0"/>
              <a:t> </a:t>
            </a:r>
            <a:r>
              <a:rPr lang="en-US" sz="1400" dirty="0" smtClean="0"/>
              <a:t>    = 10 </a:t>
            </a:r>
            <a:r>
              <a:rPr lang="en-US" sz="1400" dirty="0" smtClean="0">
                <a:sym typeface="Wingdings 2"/>
              </a:rPr>
              <a:t></a:t>
            </a:r>
            <a:r>
              <a:rPr lang="en-US" sz="1400" dirty="0" smtClean="0"/>
              <a:t>  4 </a:t>
            </a:r>
          </a:p>
          <a:p>
            <a:r>
              <a:rPr lang="en-US" sz="1400" dirty="0" smtClean="0"/>
              <a:t>     = 40 cm</a:t>
            </a:r>
            <a:r>
              <a:rPr lang="en-US" sz="1200" b="1" baseline="54000" dirty="0" smtClean="0"/>
              <a:t>2</a:t>
            </a:r>
            <a:endParaRPr lang="ar-AE" sz="1400" b="1" baseline="54000" dirty="0"/>
          </a:p>
        </p:txBody>
      </p:sp>
      <p:sp>
        <p:nvSpPr>
          <p:cNvPr id="28" name="TextBox 27"/>
          <p:cNvSpPr txBox="1"/>
          <p:nvPr/>
        </p:nvSpPr>
        <p:spPr>
          <a:xfrm>
            <a:off x="1371600" y="2895600"/>
            <a:ext cx="14478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A = A</a:t>
            </a:r>
            <a:r>
              <a:rPr lang="en-US" sz="1050" dirty="0" smtClean="0"/>
              <a:t>1</a:t>
            </a:r>
            <a:r>
              <a:rPr lang="en-US" sz="1400" dirty="0" smtClean="0"/>
              <a:t> + A</a:t>
            </a:r>
            <a:r>
              <a:rPr lang="en-US" sz="1050" dirty="0" smtClean="0"/>
              <a:t>2</a:t>
            </a:r>
          </a:p>
          <a:p>
            <a:r>
              <a:rPr lang="en-US" sz="1400" dirty="0" smtClean="0"/>
              <a:t>    = 30+ </a:t>
            </a:r>
            <a:r>
              <a:rPr lang="en-US" sz="1400" dirty="0" smtClean="0"/>
              <a:t>40 </a:t>
            </a:r>
          </a:p>
          <a:p>
            <a:r>
              <a:rPr lang="en-US" sz="1400" dirty="0" smtClean="0"/>
              <a:t>    </a:t>
            </a:r>
            <a:r>
              <a:rPr lang="en-US" sz="1400" dirty="0" smtClean="0"/>
              <a:t>= </a:t>
            </a:r>
            <a:r>
              <a:rPr lang="en-US" sz="1400" dirty="0" smtClean="0"/>
              <a:t>70 </a:t>
            </a:r>
            <a:r>
              <a:rPr lang="en-US" sz="1400" dirty="0" smtClean="0"/>
              <a:t>cm</a:t>
            </a:r>
            <a:r>
              <a:rPr lang="en-US" sz="1400" b="1" baseline="54000" dirty="0" smtClean="0"/>
              <a:t>2</a:t>
            </a:r>
            <a:endParaRPr lang="ar-AE" sz="1400" dirty="0" smtClean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4572000" y="1828800"/>
            <a:ext cx="53340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572000" y="2057400"/>
            <a:ext cx="3810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A</a:t>
            </a:r>
            <a:r>
              <a:rPr lang="en-US" sz="1050" dirty="0" smtClean="0">
                <a:solidFill>
                  <a:srgbClr val="C00000"/>
                </a:solidFill>
              </a:rPr>
              <a:t>2</a:t>
            </a:r>
            <a:endParaRPr lang="ar-AE" sz="1400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1447800"/>
            <a:ext cx="3810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A</a:t>
            </a:r>
            <a:r>
              <a:rPr lang="en-US" sz="1050" dirty="0" smtClean="0">
                <a:solidFill>
                  <a:srgbClr val="C00000"/>
                </a:solidFill>
              </a:rPr>
              <a:t>1</a:t>
            </a:r>
            <a:endParaRPr lang="ar-AE" sz="1400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29000" y="2590800"/>
            <a:ext cx="14478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100" dirty="0" smtClean="0"/>
              <a:t>1</a:t>
            </a:r>
            <a:r>
              <a:rPr lang="en-US" sz="1400" dirty="0" smtClean="0"/>
              <a:t> = l </a:t>
            </a:r>
            <a:r>
              <a:rPr lang="en-US" sz="1200" dirty="0" smtClean="0">
                <a:sym typeface="Wingdings 2"/>
              </a:rPr>
              <a:t></a:t>
            </a:r>
            <a:r>
              <a:rPr lang="en-US" sz="1400" dirty="0" smtClean="0"/>
              <a:t> w</a:t>
            </a:r>
          </a:p>
          <a:p>
            <a:r>
              <a:rPr lang="en-US" sz="1400" dirty="0" smtClean="0"/>
              <a:t> </a:t>
            </a:r>
            <a:r>
              <a:rPr lang="en-US" sz="1400" dirty="0" smtClean="0"/>
              <a:t>    = 10 </a:t>
            </a:r>
            <a:r>
              <a:rPr lang="en-US" sz="1400" dirty="0" smtClean="0">
                <a:sym typeface="Wingdings 2"/>
              </a:rPr>
              <a:t>2</a:t>
            </a:r>
            <a:endParaRPr lang="en-US" sz="1400" dirty="0" smtClean="0"/>
          </a:p>
          <a:p>
            <a:r>
              <a:rPr lang="en-US" sz="1400" dirty="0" smtClean="0"/>
              <a:t>     = 20 cm</a:t>
            </a:r>
            <a:r>
              <a:rPr lang="en-US" sz="1200" b="1" baseline="54000" dirty="0" smtClean="0"/>
              <a:t>2</a:t>
            </a:r>
            <a:endParaRPr lang="ar-AE" sz="1400" b="1" baseline="54000" dirty="0"/>
          </a:p>
        </p:txBody>
      </p:sp>
      <p:sp>
        <p:nvSpPr>
          <p:cNvPr id="34" name="TextBox 33"/>
          <p:cNvSpPr txBox="1"/>
          <p:nvPr/>
        </p:nvSpPr>
        <p:spPr>
          <a:xfrm>
            <a:off x="4495800" y="2590800"/>
            <a:ext cx="14478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100" dirty="0" smtClean="0"/>
              <a:t>2</a:t>
            </a:r>
            <a:r>
              <a:rPr lang="en-US" sz="1400" dirty="0" smtClean="0"/>
              <a:t> = s </a:t>
            </a:r>
            <a:r>
              <a:rPr lang="en-US" sz="1200" dirty="0" smtClean="0">
                <a:sym typeface="Wingdings 2"/>
              </a:rPr>
              <a:t></a:t>
            </a:r>
            <a:r>
              <a:rPr lang="en-US" sz="1400" dirty="0" smtClean="0"/>
              <a:t> s</a:t>
            </a:r>
          </a:p>
          <a:p>
            <a:r>
              <a:rPr lang="en-US" sz="1400" dirty="0" smtClean="0"/>
              <a:t> </a:t>
            </a:r>
            <a:r>
              <a:rPr lang="en-US" sz="1400" dirty="0" smtClean="0"/>
              <a:t>    = 4 </a:t>
            </a:r>
            <a:r>
              <a:rPr lang="en-US" sz="1400" dirty="0" smtClean="0">
                <a:sym typeface="Wingdings 2"/>
              </a:rPr>
              <a:t></a:t>
            </a:r>
            <a:r>
              <a:rPr lang="en-US" sz="1400" dirty="0" smtClean="0"/>
              <a:t>  4 </a:t>
            </a:r>
          </a:p>
          <a:p>
            <a:r>
              <a:rPr lang="en-US" sz="1400" dirty="0" smtClean="0"/>
              <a:t>     = 16 cm</a:t>
            </a:r>
            <a:r>
              <a:rPr lang="en-US" sz="1200" b="1" baseline="54000" dirty="0" smtClean="0"/>
              <a:t>2</a:t>
            </a:r>
            <a:endParaRPr lang="ar-AE" sz="1400" b="1" baseline="54000" dirty="0"/>
          </a:p>
        </p:txBody>
      </p:sp>
      <p:sp>
        <p:nvSpPr>
          <p:cNvPr id="35" name="TextBox 34"/>
          <p:cNvSpPr txBox="1"/>
          <p:nvPr/>
        </p:nvSpPr>
        <p:spPr>
          <a:xfrm>
            <a:off x="5638800" y="2590800"/>
            <a:ext cx="14478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A = A</a:t>
            </a:r>
            <a:r>
              <a:rPr lang="en-US" sz="1050" dirty="0" smtClean="0"/>
              <a:t>1</a:t>
            </a:r>
            <a:r>
              <a:rPr lang="en-US" sz="1400" dirty="0" smtClean="0"/>
              <a:t> + A</a:t>
            </a:r>
            <a:r>
              <a:rPr lang="en-US" sz="1050" dirty="0" smtClean="0"/>
              <a:t>2</a:t>
            </a:r>
          </a:p>
          <a:p>
            <a:r>
              <a:rPr lang="en-US" sz="1400" dirty="0" smtClean="0"/>
              <a:t>    = 20+ 16 </a:t>
            </a:r>
            <a:endParaRPr lang="en-US" sz="1400" dirty="0" smtClean="0"/>
          </a:p>
          <a:p>
            <a:r>
              <a:rPr lang="en-US" sz="1400" dirty="0" smtClean="0"/>
              <a:t>    </a:t>
            </a:r>
            <a:r>
              <a:rPr lang="en-US" sz="1400" dirty="0" smtClean="0"/>
              <a:t>= 36 cm</a:t>
            </a:r>
            <a:r>
              <a:rPr lang="en-US" sz="1400" b="1" baseline="54000" dirty="0" smtClean="0"/>
              <a:t>2</a:t>
            </a:r>
            <a:endParaRPr lang="ar-AE" sz="1400" dirty="0" smtClean="0"/>
          </a:p>
        </p:txBody>
      </p:sp>
      <p:sp>
        <p:nvSpPr>
          <p:cNvPr id="36" name="Rounded Rectangle 35"/>
          <p:cNvSpPr/>
          <p:nvPr/>
        </p:nvSpPr>
        <p:spPr>
          <a:xfrm>
            <a:off x="4114800" y="4114800"/>
            <a:ext cx="381000" cy="7620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cxnSp>
        <p:nvCxnSpPr>
          <p:cNvPr id="37" name="Straight Connector 36"/>
          <p:cNvCxnSpPr/>
          <p:nvPr/>
        </p:nvCxnSpPr>
        <p:spPr>
          <a:xfrm>
            <a:off x="838200" y="5486400"/>
            <a:ext cx="160020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981200" y="5029200"/>
            <a:ext cx="3810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A1</a:t>
            </a:r>
            <a:endParaRPr lang="ar-AE" sz="1400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90600" y="5029200"/>
            <a:ext cx="3810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A2</a:t>
            </a:r>
            <a:endParaRPr lang="ar-AE" sz="1400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47800" y="5486400"/>
            <a:ext cx="3810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A3</a:t>
            </a:r>
            <a:endParaRPr lang="ar-AE" sz="1400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5867400"/>
            <a:ext cx="14478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100" dirty="0" smtClean="0"/>
              <a:t>1</a:t>
            </a:r>
            <a:r>
              <a:rPr lang="en-US" sz="1400" dirty="0" smtClean="0"/>
              <a:t> = l </a:t>
            </a:r>
            <a:r>
              <a:rPr lang="en-US" sz="1200" dirty="0" smtClean="0">
                <a:sym typeface="Wingdings 2"/>
              </a:rPr>
              <a:t></a:t>
            </a:r>
            <a:r>
              <a:rPr lang="en-US" sz="1400" dirty="0" smtClean="0"/>
              <a:t> w</a:t>
            </a:r>
          </a:p>
          <a:p>
            <a:r>
              <a:rPr lang="en-US" sz="1400" dirty="0" smtClean="0"/>
              <a:t> </a:t>
            </a:r>
            <a:r>
              <a:rPr lang="en-US" sz="1400" dirty="0" smtClean="0"/>
              <a:t>    = 4 </a:t>
            </a:r>
            <a:r>
              <a:rPr lang="en-US" sz="1400" dirty="0" smtClean="0">
                <a:sym typeface="Wingdings 2"/>
              </a:rPr>
              <a:t></a:t>
            </a:r>
            <a:r>
              <a:rPr lang="en-US" sz="1400" dirty="0" smtClean="0"/>
              <a:t> 5 </a:t>
            </a:r>
          </a:p>
          <a:p>
            <a:r>
              <a:rPr lang="en-US" sz="1400" dirty="0" smtClean="0"/>
              <a:t>     = 20 cm</a:t>
            </a:r>
            <a:r>
              <a:rPr lang="en-US" sz="1200" b="1" baseline="54000" dirty="0" smtClean="0"/>
              <a:t>2</a:t>
            </a:r>
            <a:endParaRPr lang="ar-AE" sz="1400" b="1" baseline="54000" dirty="0"/>
          </a:p>
        </p:txBody>
      </p:sp>
      <p:sp>
        <p:nvSpPr>
          <p:cNvPr id="44" name="TextBox 43"/>
          <p:cNvSpPr txBox="1"/>
          <p:nvPr/>
        </p:nvSpPr>
        <p:spPr>
          <a:xfrm>
            <a:off x="1066800" y="5867400"/>
            <a:ext cx="1447800" cy="11695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100" dirty="0" smtClean="0"/>
              <a:t>2</a:t>
            </a:r>
            <a:r>
              <a:rPr lang="en-US" sz="1400" dirty="0" smtClean="0"/>
              <a:t> = A</a:t>
            </a:r>
            <a:r>
              <a:rPr lang="en-US" sz="1100" dirty="0" smtClean="0"/>
              <a:t>1</a:t>
            </a:r>
            <a:r>
              <a:rPr lang="en-US" sz="1400" dirty="0" smtClean="0"/>
              <a:t> =20cm</a:t>
            </a:r>
            <a:r>
              <a:rPr lang="en-US" sz="1200" b="1" baseline="54000" dirty="0" smtClean="0"/>
              <a:t>2</a:t>
            </a:r>
            <a:endParaRPr lang="ar-AE" sz="1400" b="1" baseline="54000" dirty="0" smtClean="0"/>
          </a:p>
          <a:p>
            <a:endParaRPr lang="en-US" sz="1400" dirty="0" smtClean="0"/>
          </a:p>
          <a:p>
            <a:r>
              <a:rPr lang="en-US" sz="1400" dirty="0" smtClean="0"/>
              <a:t>A</a:t>
            </a:r>
            <a:r>
              <a:rPr lang="en-US" sz="1100" dirty="0" smtClean="0"/>
              <a:t>3</a:t>
            </a:r>
            <a:r>
              <a:rPr lang="en-US" sz="1400" dirty="0" smtClean="0"/>
              <a:t> =</a:t>
            </a:r>
            <a:r>
              <a:rPr lang="en-US" sz="1400" dirty="0" smtClean="0"/>
              <a:t>l </a:t>
            </a:r>
            <a:r>
              <a:rPr lang="en-US" sz="1200" dirty="0" smtClean="0">
                <a:sym typeface="Wingdings 2"/>
              </a:rPr>
              <a:t></a:t>
            </a:r>
            <a:r>
              <a:rPr lang="en-US" sz="1400" dirty="0" smtClean="0"/>
              <a:t> w</a:t>
            </a:r>
          </a:p>
          <a:p>
            <a:r>
              <a:rPr lang="en-US" sz="1400" dirty="0" smtClean="0"/>
              <a:t>     = </a:t>
            </a:r>
            <a:r>
              <a:rPr lang="en-US" sz="1400" dirty="0" smtClean="0"/>
              <a:t>11 </a:t>
            </a:r>
            <a:r>
              <a:rPr lang="en-US" sz="1400" dirty="0" smtClean="0">
                <a:sym typeface="Wingdings 2"/>
              </a:rPr>
              <a:t></a:t>
            </a:r>
            <a:r>
              <a:rPr lang="en-US" sz="1400" dirty="0" smtClean="0"/>
              <a:t> </a:t>
            </a:r>
            <a:r>
              <a:rPr lang="en-US" sz="1400" dirty="0" smtClean="0"/>
              <a:t>3 </a:t>
            </a:r>
            <a:endParaRPr lang="en-US" sz="1400" dirty="0" smtClean="0"/>
          </a:p>
          <a:p>
            <a:r>
              <a:rPr lang="en-US" sz="1400" dirty="0" smtClean="0"/>
              <a:t>     = </a:t>
            </a:r>
            <a:r>
              <a:rPr lang="en-US" sz="1400" dirty="0" smtClean="0"/>
              <a:t>33 cm</a:t>
            </a:r>
            <a:r>
              <a:rPr lang="en-US" sz="1200" b="1" baseline="54000" dirty="0" smtClean="0"/>
              <a:t>2</a:t>
            </a:r>
            <a:endParaRPr lang="ar-AE" sz="1400" b="1" baseline="54000" dirty="0" smtClean="0"/>
          </a:p>
        </p:txBody>
      </p:sp>
      <p:sp>
        <p:nvSpPr>
          <p:cNvPr id="45" name="TextBox 44"/>
          <p:cNvSpPr txBox="1"/>
          <p:nvPr/>
        </p:nvSpPr>
        <p:spPr>
          <a:xfrm>
            <a:off x="152400" y="7010400"/>
            <a:ext cx="17526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A = A</a:t>
            </a:r>
            <a:r>
              <a:rPr lang="en-US" sz="1050" dirty="0" smtClean="0"/>
              <a:t>1</a:t>
            </a:r>
            <a:r>
              <a:rPr lang="en-US" sz="1400" dirty="0" smtClean="0"/>
              <a:t> + A</a:t>
            </a:r>
            <a:r>
              <a:rPr lang="en-US" sz="1050" dirty="0" smtClean="0"/>
              <a:t>2 + </a:t>
            </a:r>
            <a:r>
              <a:rPr lang="en-US" sz="1400" dirty="0" smtClean="0"/>
              <a:t>A</a:t>
            </a:r>
            <a:r>
              <a:rPr lang="en-US" sz="1050" dirty="0" smtClean="0"/>
              <a:t>3</a:t>
            </a:r>
          </a:p>
          <a:p>
            <a:r>
              <a:rPr lang="en-US" sz="1400" dirty="0" smtClean="0"/>
              <a:t>    = 20+ 20 +33 </a:t>
            </a:r>
            <a:endParaRPr lang="en-US" sz="1400" dirty="0" smtClean="0"/>
          </a:p>
          <a:p>
            <a:r>
              <a:rPr lang="en-US" sz="1400" dirty="0" smtClean="0"/>
              <a:t>    </a:t>
            </a:r>
            <a:r>
              <a:rPr lang="en-US" sz="1400" dirty="0" smtClean="0"/>
              <a:t>= 73 cm</a:t>
            </a:r>
            <a:r>
              <a:rPr lang="en-US" sz="1400" b="1" baseline="54000" dirty="0" smtClean="0"/>
              <a:t>2</a:t>
            </a:r>
            <a:endParaRPr lang="ar-AE" sz="140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5105400" y="4419600"/>
            <a:ext cx="3810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A1</a:t>
            </a:r>
            <a:endParaRPr lang="ar-AE" sz="1400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05400" y="4953000"/>
            <a:ext cx="3810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A2</a:t>
            </a:r>
            <a:endParaRPr lang="ar-AE" sz="1400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00400" y="5943600"/>
            <a:ext cx="16764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100" dirty="0" smtClean="0"/>
              <a:t>1</a:t>
            </a:r>
            <a:r>
              <a:rPr lang="en-US" sz="1400" dirty="0" smtClean="0"/>
              <a:t> = b </a:t>
            </a:r>
            <a:r>
              <a:rPr lang="en-US" sz="1200" dirty="0" smtClean="0">
                <a:sym typeface="Wingdings 2"/>
              </a:rPr>
              <a:t></a:t>
            </a:r>
            <a:r>
              <a:rPr lang="en-US" sz="1400" dirty="0" smtClean="0"/>
              <a:t> h  </a:t>
            </a:r>
            <a:r>
              <a:rPr lang="en-US" sz="1400" dirty="0" smtClean="0">
                <a:latin typeface="Arial"/>
                <a:cs typeface="Arial"/>
              </a:rPr>
              <a:t>÷ 2</a:t>
            </a:r>
            <a:endParaRPr lang="en-US" sz="1400" dirty="0" smtClean="0"/>
          </a:p>
          <a:p>
            <a:r>
              <a:rPr lang="en-US" sz="1400" dirty="0" smtClean="0"/>
              <a:t> </a:t>
            </a:r>
            <a:r>
              <a:rPr lang="en-US" sz="1400" dirty="0" smtClean="0"/>
              <a:t>    = 10 </a:t>
            </a:r>
            <a:r>
              <a:rPr lang="en-US" sz="1400" dirty="0" smtClean="0">
                <a:sym typeface="Wingdings 2"/>
              </a:rPr>
              <a:t></a:t>
            </a:r>
            <a:r>
              <a:rPr lang="en-US" sz="1400" dirty="0" smtClean="0"/>
              <a:t> 4 </a:t>
            </a:r>
            <a:r>
              <a:rPr lang="en-US" sz="1400" dirty="0" smtClean="0"/>
              <a:t>÷ 2 </a:t>
            </a:r>
          </a:p>
          <a:p>
            <a:r>
              <a:rPr lang="en-US" sz="1400" dirty="0" smtClean="0"/>
              <a:t>     = 40 ÷ 2  = 20 </a:t>
            </a:r>
            <a:r>
              <a:rPr lang="en-US" sz="1400" dirty="0" smtClean="0"/>
              <a:t>cm</a:t>
            </a:r>
            <a:r>
              <a:rPr lang="en-US" sz="1200" b="1" baseline="54000" dirty="0" smtClean="0"/>
              <a:t>2</a:t>
            </a:r>
            <a:endParaRPr lang="ar-AE" sz="1400" b="1" baseline="54000" dirty="0"/>
          </a:p>
        </p:txBody>
      </p:sp>
      <p:sp>
        <p:nvSpPr>
          <p:cNvPr id="49" name="TextBox 48"/>
          <p:cNvSpPr txBox="1"/>
          <p:nvPr/>
        </p:nvSpPr>
        <p:spPr>
          <a:xfrm>
            <a:off x="5029200" y="5943600"/>
            <a:ext cx="16764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100" dirty="0" smtClean="0"/>
              <a:t>2</a:t>
            </a:r>
            <a:r>
              <a:rPr lang="en-US" sz="1400" dirty="0" smtClean="0"/>
              <a:t> = b </a:t>
            </a:r>
            <a:r>
              <a:rPr lang="en-US" sz="1200" dirty="0" smtClean="0">
                <a:sym typeface="Wingdings 2"/>
              </a:rPr>
              <a:t></a:t>
            </a:r>
            <a:r>
              <a:rPr lang="en-US" sz="1400" dirty="0" smtClean="0"/>
              <a:t> h  </a:t>
            </a:r>
            <a:r>
              <a:rPr lang="en-US" sz="1400" dirty="0" smtClean="0">
                <a:latin typeface="Arial"/>
                <a:cs typeface="Arial"/>
              </a:rPr>
              <a:t>÷ 2</a:t>
            </a:r>
            <a:endParaRPr lang="en-US" sz="1400" dirty="0" smtClean="0"/>
          </a:p>
          <a:p>
            <a:r>
              <a:rPr lang="en-US" sz="1400" dirty="0" smtClean="0"/>
              <a:t> </a:t>
            </a:r>
            <a:r>
              <a:rPr lang="en-US" sz="1400" dirty="0" smtClean="0"/>
              <a:t>    = 10 </a:t>
            </a:r>
            <a:r>
              <a:rPr lang="en-US" sz="1400" dirty="0" smtClean="0">
                <a:sym typeface="Wingdings 2"/>
              </a:rPr>
              <a:t></a:t>
            </a:r>
            <a:r>
              <a:rPr lang="en-US" sz="1400" dirty="0" smtClean="0"/>
              <a:t> 9 </a:t>
            </a:r>
            <a:r>
              <a:rPr lang="en-US" sz="1400" dirty="0" smtClean="0"/>
              <a:t>÷ 2 </a:t>
            </a:r>
          </a:p>
          <a:p>
            <a:r>
              <a:rPr lang="en-US" sz="1400" dirty="0" smtClean="0"/>
              <a:t>     = </a:t>
            </a:r>
            <a:r>
              <a:rPr lang="en-US" sz="1400" dirty="0" smtClean="0"/>
              <a:t>90 </a:t>
            </a:r>
            <a:r>
              <a:rPr lang="en-US" sz="1400" dirty="0" smtClean="0"/>
              <a:t>÷ 2  = </a:t>
            </a:r>
            <a:r>
              <a:rPr lang="en-US" sz="1400" dirty="0" smtClean="0"/>
              <a:t>45 </a:t>
            </a:r>
            <a:r>
              <a:rPr lang="en-US" sz="1400" dirty="0" smtClean="0"/>
              <a:t>cm</a:t>
            </a:r>
            <a:r>
              <a:rPr lang="en-US" sz="1200" b="1" baseline="54000" dirty="0" smtClean="0"/>
              <a:t>2</a:t>
            </a:r>
            <a:endParaRPr lang="ar-AE" sz="1400" b="1" baseline="54000" dirty="0"/>
          </a:p>
        </p:txBody>
      </p:sp>
      <p:sp>
        <p:nvSpPr>
          <p:cNvPr id="50" name="TextBox 49"/>
          <p:cNvSpPr txBox="1"/>
          <p:nvPr/>
        </p:nvSpPr>
        <p:spPr>
          <a:xfrm>
            <a:off x="3886200" y="6705600"/>
            <a:ext cx="17526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A = A</a:t>
            </a:r>
            <a:r>
              <a:rPr lang="en-US" sz="1050" dirty="0" smtClean="0"/>
              <a:t>1</a:t>
            </a:r>
            <a:r>
              <a:rPr lang="en-US" sz="1400" dirty="0" smtClean="0"/>
              <a:t> + A</a:t>
            </a:r>
            <a:r>
              <a:rPr lang="en-US" sz="1050" dirty="0" smtClean="0"/>
              <a:t>2</a:t>
            </a:r>
            <a:endParaRPr lang="en-US" sz="1050" dirty="0" smtClean="0"/>
          </a:p>
          <a:p>
            <a:r>
              <a:rPr lang="en-US" sz="1400" dirty="0" smtClean="0"/>
              <a:t>    = 20+ 45</a:t>
            </a:r>
            <a:endParaRPr lang="en-US" sz="1400" dirty="0" smtClean="0"/>
          </a:p>
          <a:p>
            <a:r>
              <a:rPr lang="en-US" sz="1400" dirty="0" smtClean="0"/>
              <a:t>    </a:t>
            </a:r>
            <a:r>
              <a:rPr lang="en-US" sz="1400" dirty="0" smtClean="0"/>
              <a:t>= 65 cm</a:t>
            </a:r>
            <a:r>
              <a:rPr lang="en-US" sz="1400" b="1" baseline="54000" dirty="0" smtClean="0"/>
              <a:t>2</a:t>
            </a:r>
            <a:endParaRPr lang="ar-AE" sz="1400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2057400" y="8153400"/>
            <a:ext cx="3810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A1</a:t>
            </a:r>
            <a:endParaRPr lang="ar-AE" sz="1400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91000" y="7924800"/>
            <a:ext cx="14478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100" dirty="0" smtClean="0"/>
              <a:t>2</a:t>
            </a:r>
            <a:r>
              <a:rPr lang="en-US" sz="1400" dirty="0" smtClean="0"/>
              <a:t> = </a:t>
            </a:r>
            <a:r>
              <a:rPr lang="el-GR" sz="1400" dirty="0" smtClean="0"/>
              <a:t>π</a:t>
            </a:r>
            <a:r>
              <a:rPr lang="en-US" sz="1400" dirty="0" smtClean="0"/>
              <a:t> </a:t>
            </a:r>
            <a:r>
              <a:rPr lang="en-US" sz="1200" dirty="0" smtClean="0">
                <a:sym typeface="Wingdings 2"/>
              </a:rPr>
              <a:t></a:t>
            </a:r>
            <a:r>
              <a:rPr lang="en-US" sz="1400" dirty="0" smtClean="0"/>
              <a:t> r</a:t>
            </a:r>
            <a:r>
              <a:rPr lang="en-US" sz="1400" b="1" baseline="54000" dirty="0" smtClean="0"/>
              <a:t>2</a:t>
            </a:r>
            <a:endParaRPr lang="en-US" sz="1400" dirty="0" smtClean="0"/>
          </a:p>
          <a:p>
            <a:r>
              <a:rPr lang="en-US" sz="1400" dirty="0" smtClean="0"/>
              <a:t> </a:t>
            </a:r>
            <a:r>
              <a:rPr lang="en-US" sz="1400" dirty="0" smtClean="0"/>
              <a:t>    = 3.14 </a:t>
            </a:r>
            <a:r>
              <a:rPr lang="en-US" sz="1400" dirty="0" smtClean="0">
                <a:sym typeface="Wingdings 2"/>
              </a:rPr>
              <a:t></a:t>
            </a:r>
            <a:r>
              <a:rPr lang="en-US" sz="1400" dirty="0" smtClean="0"/>
              <a:t> 5</a:t>
            </a:r>
            <a:r>
              <a:rPr lang="en-US" sz="1400" b="1" baseline="54000" dirty="0" smtClean="0"/>
              <a:t>2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     = 78.5 cm</a:t>
            </a:r>
            <a:r>
              <a:rPr lang="en-US" sz="1200" b="1" baseline="54000" dirty="0" smtClean="0"/>
              <a:t>2</a:t>
            </a:r>
            <a:endParaRPr lang="ar-AE" sz="1400" b="1" baseline="54000" dirty="0"/>
          </a:p>
        </p:txBody>
      </p:sp>
      <p:sp>
        <p:nvSpPr>
          <p:cNvPr id="53" name="TextBox 52"/>
          <p:cNvSpPr txBox="1"/>
          <p:nvPr/>
        </p:nvSpPr>
        <p:spPr>
          <a:xfrm>
            <a:off x="3124200" y="7924800"/>
            <a:ext cx="14478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100" dirty="0" smtClean="0"/>
              <a:t>1</a:t>
            </a:r>
            <a:r>
              <a:rPr lang="en-US" sz="1400" dirty="0" smtClean="0"/>
              <a:t> = l </a:t>
            </a:r>
            <a:r>
              <a:rPr lang="en-US" sz="1200" dirty="0" smtClean="0">
                <a:sym typeface="Wingdings 2"/>
              </a:rPr>
              <a:t></a:t>
            </a:r>
            <a:r>
              <a:rPr lang="en-US" sz="1400" dirty="0" smtClean="0"/>
              <a:t> w</a:t>
            </a:r>
          </a:p>
          <a:p>
            <a:r>
              <a:rPr lang="en-US" sz="1400" dirty="0" smtClean="0"/>
              <a:t> </a:t>
            </a:r>
            <a:r>
              <a:rPr lang="en-US" sz="1400" dirty="0" smtClean="0"/>
              <a:t>    = 10 </a:t>
            </a:r>
            <a:r>
              <a:rPr lang="en-US" sz="1400" dirty="0" smtClean="0">
                <a:sym typeface="Wingdings 2"/>
              </a:rPr>
              <a:t></a:t>
            </a:r>
            <a:r>
              <a:rPr lang="en-US" sz="1400" dirty="0" smtClean="0"/>
              <a:t> 18 </a:t>
            </a:r>
          </a:p>
          <a:p>
            <a:r>
              <a:rPr lang="en-US" sz="1400" dirty="0" smtClean="0"/>
              <a:t>     = 180 cm</a:t>
            </a:r>
            <a:r>
              <a:rPr lang="en-US" sz="1200" b="1" baseline="54000" dirty="0" smtClean="0"/>
              <a:t>2</a:t>
            </a:r>
            <a:endParaRPr lang="ar-AE" sz="1400" b="1" baseline="54000" dirty="0"/>
          </a:p>
        </p:txBody>
      </p:sp>
      <p:sp>
        <p:nvSpPr>
          <p:cNvPr id="54" name="TextBox 53"/>
          <p:cNvSpPr txBox="1"/>
          <p:nvPr/>
        </p:nvSpPr>
        <p:spPr>
          <a:xfrm>
            <a:off x="5486400" y="7924800"/>
            <a:ext cx="17526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A = A</a:t>
            </a:r>
            <a:r>
              <a:rPr lang="en-US" sz="1050" dirty="0" smtClean="0"/>
              <a:t>1</a:t>
            </a:r>
            <a:r>
              <a:rPr lang="en-US" sz="1400" dirty="0" smtClean="0"/>
              <a:t> + A</a:t>
            </a:r>
            <a:r>
              <a:rPr lang="en-US" sz="1050" dirty="0" smtClean="0"/>
              <a:t>2</a:t>
            </a:r>
            <a:endParaRPr lang="en-US" sz="1050" dirty="0" smtClean="0"/>
          </a:p>
          <a:p>
            <a:r>
              <a:rPr lang="en-US" sz="1400" dirty="0" smtClean="0"/>
              <a:t>    = 180+ 78.5</a:t>
            </a:r>
            <a:endParaRPr lang="en-US" sz="1400" dirty="0" smtClean="0"/>
          </a:p>
          <a:p>
            <a:r>
              <a:rPr lang="en-US" sz="1400" dirty="0" smtClean="0"/>
              <a:t>    </a:t>
            </a:r>
            <a:r>
              <a:rPr lang="en-US" sz="1400" dirty="0" smtClean="0"/>
              <a:t>= 258.5 cm</a:t>
            </a:r>
            <a:r>
              <a:rPr lang="en-US" sz="1400" b="1" baseline="54000" dirty="0" smtClean="0"/>
              <a:t>2</a:t>
            </a:r>
            <a:endParaRPr lang="ar-AE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259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Reem</cp:lastModifiedBy>
  <cp:revision>9</cp:revision>
  <dcterms:created xsi:type="dcterms:W3CDTF">2014-03-02T07:21:14Z</dcterms:created>
  <dcterms:modified xsi:type="dcterms:W3CDTF">2014-03-05T15:22:53Z</dcterms:modified>
</cp:coreProperties>
</file>