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30" y="5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4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68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0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401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00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11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8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75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4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7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32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Reem\Desktop\Home Computer\Picture School\Student\21.jpg"/>
          <p:cNvPicPr>
            <a:picLocks noChangeAspect="1" noChangeArrowheads="1"/>
          </p:cNvPicPr>
          <p:nvPr/>
        </p:nvPicPr>
        <p:blipFill>
          <a:blip r:embed="rId2" cstate="print"/>
          <a:srcRect b="9236"/>
          <a:stretch>
            <a:fillRect/>
          </a:stretch>
        </p:blipFill>
        <p:spPr bwMode="auto">
          <a:xfrm>
            <a:off x="304800" y="76200"/>
            <a:ext cx="1049423" cy="1066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" y="1219200"/>
            <a:ext cx="6705600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Draw a quadrilateral shape.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Name :    </a:t>
            </a: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shape : </a:t>
            </a:r>
            <a:r>
              <a:rPr lang="en-US" sz="800" dirty="0" smtClean="0">
                <a:latin typeface="Comic Sans MS" pitchFamily="66" charset="0"/>
              </a:rPr>
              <a:t>.</a:t>
            </a:r>
            <a:r>
              <a:rPr lang="en-US" sz="1400" dirty="0" smtClean="0">
                <a:solidFill>
                  <a:srgbClr val="0070C0"/>
                </a:solidFill>
                <a:latin typeface="Comic Sans MS" pitchFamily="66" charset="0"/>
              </a:rPr>
              <a:t>abcd</a:t>
            </a:r>
            <a:r>
              <a:rPr lang="en-US" sz="800" dirty="0" smtClean="0">
                <a:latin typeface="Comic Sans MS" pitchFamily="66" charset="0"/>
              </a:rPr>
              <a:t>...</a:t>
            </a:r>
            <a:endParaRPr lang="en-US" sz="800" dirty="0" smtClean="0">
              <a:latin typeface="Comic Sans MS" pitchFamily="66" charset="0"/>
            </a:endParaRP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Opposite sides : </a:t>
            </a:r>
            <a:r>
              <a:rPr lang="en-US" sz="900" dirty="0" smtClean="0">
                <a:latin typeface="Comic Sans MS" pitchFamily="66" charset="0"/>
              </a:rPr>
              <a:t>.</a:t>
            </a:r>
            <a:r>
              <a:rPr lang="en-US" sz="1400" dirty="0" smtClean="0">
                <a:solidFill>
                  <a:srgbClr val="0070C0"/>
                </a:solidFill>
                <a:latin typeface="Comic Sans MS" pitchFamily="66" charset="0"/>
              </a:rPr>
              <a:t>ab ,     dc</a:t>
            </a:r>
            <a:endParaRPr lang="en-US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Oppsite angles </a:t>
            </a:r>
            <a:r>
              <a:rPr lang="en-US" sz="1400" dirty="0" smtClean="0">
                <a:latin typeface="Comic Sans MS" pitchFamily="66" charset="0"/>
              </a:rPr>
              <a:t>:  </a:t>
            </a:r>
            <a:r>
              <a:rPr lang="en-US" sz="1600" dirty="0" smtClean="0">
                <a:solidFill>
                  <a:srgbClr val="0070C0"/>
                </a:solidFill>
                <a:latin typeface="Comic Sans MS" pitchFamily="66" charset="0"/>
              </a:rPr>
              <a:t>a , c</a:t>
            </a:r>
            <a:endParaRPr lang="en-US" sz="900" dirty="0" smtClean="0">
              <a:latin typeface="Comic Sans MS" pitchFamily="66" charset="0"/>
            </a:endParaRP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Diagonal :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800" smtClean="0">
                <a:latin typeface="Comic Sans MS" pitchFamily="66" charset="0"/>
              </a:rPr>
              <a:t>.</a:t>
            </a:r>
            <a:r>
              <a:rPr lang="en-US" sz="1400" smtClean="0">
                <a:solidFill>
                  <a:srgbClr val="0070C0"/>
                </a:solidFill>
                <a:latin typeface="Comic Sans MS" pitchFamily="66" charset="0"/>
              </a:rPr>
              <a:t>ac</a:t>
            </a:r>
            <a:endParaRPr lang="en-US" sz="1600" dirty="0" smtClean="0">
              <a:latin typeface="Comic Sans MS" pitchFamily="66" charset="0"/>
            </a:endParaRP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Adjacent sides </a:t>
            </a:r>
            <a:r>
              <a:rPr lang="en-US" sz="1400" dirty="0" smtClean="0">
                <a:latin typeface="Comic Sans MS" pitchFamily="66" charset="0"/>
              </a:rPr>
              <a:t>:  </a:t>
            </a:r>
            <a:r>
              <a:rPr lang="en-US" sz="1400" dirty="0" smtClean="0">
                <a:solidFill>
                  <a:srgbClr val="0070C0"/>
                </a:solidFill>
                <a:latin typeface="Comic Sans MS" pitchFamily="66" charset="0"/>
              </a:rPr>
              <a:t>b  , c</a:t>
            </a:r>
            <a:endParaRPr lang="en-US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400" dirty="0" smtClean="0">
                <a:latin typeface="Comic Sans MS" pitchFamily="66" charset="0"/>
              </a:rPr>
              <a:t>Is your shape  </a:t>
            </a:r>
            <a:r>
              <a:rPr lang="en-US" sz="1400" u="sng" dirty="0" smtClean="0">
                <a:latin typeface="Comic Sans MS" pitchFamily="66" charset="0"/>
              </a:rPr>
              <a:t>convex</a:t>
            </a:r>
            <a:r>
              <a:rPr lang="en-US" sz="1400" dirty="0" smtClean="0">
                <a:latin typeface="Comic Sans MS" pitchFamily="66" charset="0"/>
              </a:rPr>
              <a:t> or </a:t>
            </a:r>
            <a:r>
              <a:rPr lang="en-US" sz="1400" u="sng" dirty="0" smtClean="0">
                <a:latin typeface="Comic Sans MS" pitchFamily="66" charset="0"/>
              </a:rPr>
              <a:t>nonconvex</a:t>
            </a:r>
            <a:r>
              <a:rPr lang="en-US" sz="1400" dirty="0" smtClean="0">
                <a:latin typeface="Comic Sans MS" pitchFamily="66" charset="0"/>
              </a:rPr>
              <a:t> quadrilaterals ?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convex</a:t>
            </a:r>
            <a:endParaRPr lang="en-US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/>
            <a:r>
              <a:rPr lang="en-US" sz="1600" dirty="0" smtClean="0">
                <a:latin typeface="Comic Sans MS" pitchFamily="66" charset="0"/>
              </a:rPr>
              <a:t>  </a:t>
            </a:r>
            <a:endParaRPr lang="ar-AE" sz="16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" y="76200"/>
            <a:ext cx="6705600" cy="41148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Rounded Rectangular Callout 8"/>
          <p:cNvSpPr/>
          <p:nvPr/>
        </p:nvSpPr>
        <p:spPr>
          <a:xfrm>
            <a:off x="1600200" y="228600"/>
            <a:ext cx="3962400" cy="609600"/>
          </a:xfrm>
          <a:prstGeom prst="wedgeRoundRectCallout">
            <a:avLst>
              <a:gd name="adj1" fmla="val -57613"/>
              <a:gd name="adj2" fmla="val 31157"/>
              <a:gd name="adj3" fmla="val 16667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Rectangle 9"/>
          <p:cNvSpPr/>
          <p:nvPr/>
        </p:nvSpPr>
        <p:spPr>
          <a:xfrm>
            <a:off x="1828800" y="300335"/>
            <a:ext cx="33943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Quadrilaterals Properties</a:t>
            </a:r>
            <a:endParaRPr lang="en-US" sz="24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10" descr="C:\Users\Reem\Desktop\Home Computer\Picture School\Student\21.jpg"/>
          <p:cNvPicPr>
            <a:picLocks noChangeAspect="1" noChangeArrowheads="1"/>
          </p:cNvPicPr>
          <p:nvPr/>
        </p:nvPicPr>
        <p:blipFill>
          <a:blip r:embed="rId2" cstate="print"/>
          <a:srcRect b="9236"/>
          <a:stretch>
            <a:fillRect/>
          </a:stretch>
        </p:blipFill>
        <p:spPr bwMode="auto">
          <a:xfrm>
            <a:off x="304800" y="4648200"/>
            <a:ext cx="1049423" cy="1066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6200" y="5791200"/>
            <a:ext cx="6705600" cy="27853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Draw a quadrilateral shape.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Name :    </a:t>
            </a: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shape : </a:t>
            </a:r>
            <a:r>
              <a:rPr lang="en-US" sz="800" dirty="0" smtClean="0">
                <a:latin typeface="Comic Sans MS" pitchFamily="66" charset="0"/>
              </a:rPr>
              <a:t>.......................................</a:t>
            </a: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Opposite sides : </a:t>
            </a:r>
            <a:r>
              <a:rPr lang="en-US" sz="900" dirty="0" smtClean="0">
                <a:latin typeface="Comic Sans MS" pitchFamily="66" charset="0"/>
              </a:rPr>
              <a:t>.........................................</a:t>
            </a:r>
            <a:endParaRPr lang="en-US" sz="1600" dirty="0" smtClean="0">
              <a:latin typeface="Comic Sans MS" pitchFamily="66" charset="0"/>
            </a:endParaRP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Oppsite angles : </a:t>
            </a:r>
            <a:r>
              <a:rPr lang="en-US" sz="900" dirty="0" smtClean="0">
                <a:latin typeface="Comic Sans MS" pitchFamily="66" charset="0"/>
              </a:rPr>
              <a:t>.. .......................................</a:t>
            </a: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Diagonal :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800" dirty="0" smtClean="0">
                <a:latin typeface="Comic Sans MS" pitchFamily="66" charset="0"/>
              </a:rPr>
              <a:t>.......................................</a:t>
            </a:r>
            <a:endParaRPr lang="en-US" sz="1600" dirty="0" smtClean="0">
              <a:latin typeface="Comic Sans MS" pitchFamily="66" charset="0"/>
            </a:endParaRPr>
          </a:p>
          <a:p>
            <a:pPr marL="7239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400" dirty="0" smtClean="0">
                <a:latin typeface="Comic Sans MS" pitchFamily="66" charset="0"/>
              </a:rPr>
              <a:t>Adjacent sides :  </a:t>
            </a:r>
            <a:r>
              <a:rPr lang="en-US" sz="800" dirty="0" smtClean="0">
                <a:latin typeface="Comic Sans MS" pitchFamily="66" charset="0"/>
              </a:rPr>
              <a:t>............................................... </a:t>
            </a:r>
            <a:r>
              <a:rPr lang="en-US" sz="1600" dirty="0" smtClean="0">
                <a:latin typeface="Comic Sans MS" pitchFamily="66" charset="0"/>
              </a:rPr>
              <a:t>     </a:t>
            </a: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400" dirty="0" smtClean="0">
                <a:latin typeface="Comic Sans MS" pitchFamily="66" charset="0"/>
              </a:rPr>
              <a:t>Is your shape  </a:t>
            </a:r>
            <a:r>
              <a:rPr lang="en-US" sz="1400" u="sng" dirty="0" smtClean="0">
                <a:latin typeface="Comic Sans MS" pitchFamily="66" charset="0"/>
              </a:rPr>
              <a:t>convex</a:t>
            </a:r>
            <a:r>
              <a:rPr lang="en-US" sz="1400" dirty="0" smtClean="0">
                <a:latin typeface="Comic Sans MS" pitchFamily="66" charset="0"/>
              </a:rPr>
              <a:t> or </a:t>
            </a:r>
            <a:r>
              <a:rPr lang="en-US" sz="1400" u="sng" dirty="0" smtClean="0">
                <a:latin typeface="Comic Sans MS" pitchFamily="66" charset="0"/>
              </a:rPr>
              <a:t>nonconvex</a:t>
            </a:r>
            <a:r>
              <a:rPr lang="en-US" sz="1400" dirty="0" smtClean="0">
                <a:latin typeface="Comic Sans MS" pitchFamily="66" charset="0"/>
              </a:rPr>
              <a:t> quadrilaterals ? </a:t>
            </a:r>
            <a:r>
              <a:rPr lang="en-US" sz="800" dirty="0" smtClean="0">
                <a:latin typeface="Comic Sans MS" pitchFamily="66" charset="0"/>
              </a:rPr>
              <a:t>................................................................ </a:t>
            </a:r>
            <a:r>
              <a:rPr lang="en-US" sz="1600" dirty="0" smtClean="0">
                <a:latin typeface="Comic Sans MS" pitchFamily="66" charset="0"/>
              </a:rPr>
              <a:t> </a:t>
            </a:r>
          </a:p>
          <a:p>
            <a:pPr marL="342900" indent="-342900"/>
            <a:r>
              <a:rPr lang="en-US" sz="1600" dirty="0" smtClean="0">
                <a:latin typeface="Comic Sans MS" pitchFamily="66" charset="0"/>
              </a:rPr>
              <a:t>  </a:t>
            </a:r>
            <a:endParaRPr lang="ar-AE" sz="1600" dirty="0"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200" y="4648200"/>
            <a:ext cx="6705600" cy="41148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Rounded Rectangular Callout 14"/>
          <p:cNvSpPr/>
          <p:nvPr/>
        </p:nvSpPr>
        <p:spPr>
          <a:xfrm>
            <a:off x="1600200" y="4800600"/>
            <a:ext cx="3962400" cy="609600"/>
          </a:xfrm>
          <a:prstGeom prst="wedgeRoundRectCallout">
            <a:avLst>
              <a:gd name="adj1" fmla="val -57613"/>
              <a:gd name="adj2" fmla="val 31157"/>
              <a:gd name="adj3" fmla="val 16667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Rectangle 15"/>
          <p:cNvSpPr/>
          <p:nvPr/>
        </p:nvSpPr>
        <p:spPr>
          <a:xfrm>
            <a:off x="1828800" y="4872335"/>
            <a:ext cx="33943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Quadrilaterals Properties</a:t>
            </a:r>
            <a:endParaRPr lang="en-US" sz="24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-1676400" y="4419600"/>
            <a:ext cx="906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191000" y="1219200"/>
            <a:ext cx="2362200" cy="1143000"/>
          </a:xfrm>
          <a:prstGeom prst="diamond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09800" y="1981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981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2600" y="26670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590800" y="2286000"/>
            <a:ext cx="152400" cy="76200"/>
            <a:chOff x="3352800" y="2438400"/>
            <a:chExt cx="152400" cy="15240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33528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34290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286000" y="2286000"/>
            <a:ext cx="152400" cy="76200"/>
            <a:chOff x="3352800" y="24384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33528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4290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590800" y="2895600"/>
            <a:ext cx="152400" cy="76200"/>
            <a:chOff x="3352800" y="24384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33528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34290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86000" y="2895600"/>
            <a:ext cx="152400" cy="76200"/>
            <a:chOff x="3352800" y="2438400"/>
            <a:chExt cx="152400" cy="1524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33528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3429000" y="2438400"/>
              <a:ext cx="762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105400" y="914400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</a:t>
            </a:r>
            <a:endParaRPr lang="ar-AE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00800" y="1764268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ar-AE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81600" y="2286000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</a:t>
            </a:r>
            <a:endParaRPr lang="ar-AE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6200" y="1600200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</a:t>
            </a:r>
            <a:endParaRPr lang="ar-A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9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89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Reem</cp:lastModifiedBy>
  <cp:revision>10</cp:revision>
  <dcterms:created xsi:type="dcterms:W3CDTF">2014-09-03T07:48:24Z</dcterms:created>
  <dcterms:modified xsi:type="dcterms:W3CDTF">2014-09-14T16:11:15Z</dcterms:modified>
</cp:coreProperties>
</file>