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56" r:id="rId3"/>
    <p:sldId id="270" r:id="rId4"/>
    <p:sldId id="271" r:id="rId5"/>
    <p:sldId id="272" r:id="rId6"/>
    <p:sldId id="273" r:id="rId7"/>
    <p:sldId id="274" r:id="rId8"/>
    <p:sldId id="276" r:id="rId9"/>
    <p:sldId id="275" r:id="rId10"/>
    <p:sldId id="278" r:id="rId11"/>
    <p:sldId id="277" r:id="rId12"/>
    <p:sldId id="279" r:id="rId13"/>
    <p:sldId id="291" r:id="rId14"/>
    <p:sldId id="286" r:id="rId15"/>
    <p:sldId id="287" r:id="rId16"/>
    <p:sldId id="288" r:id="rId17"/>
    <p:sldId id="289" r:id="rId18"/>
    <p:sldId id="285" r:id="rId19"/>
    <p:sldId id="262" r:id="rId20"/>
    <p:sldId id="280" r:id="rId21"/>
    <p:sldId id="263" r:id="rId22"/>
    <p:sldId id="281" r:id="rId23"/>
    <p:sldId id="282" r:id="rId24"/>
    <p:sldId id="283" r:id="rId25"/>
    <p:sldId id="284" r:id="rId26"/>
    <p:sldId id="268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CC0000"/>
    <a:srgbClr val="008000"/>
    <a:srgbClr val="FF6699"/>
    <a:srgbClr val="C10FAC"/>
    <a:srgbClr val="CCFFCC"/>
    <a:srgbClr val="0066FF"/>
    <a:srgbClr val="CCDAEC"/>
    <a:srgbClr val="FFFF99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38D47-4F54-4CBF-854C-6BF1F5C68AC7}" type="datetimeFigureOut">
              <a:rPr lang="en-US"/>
              <a:pPr>
                <a:defRPr/>
              </a:pPr>
              <a:t>2/2/2013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12069-D54D-4829-B33F-7A26AB876F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3C339-A764-444F-BD85-E9845B2D19D2}" type="datetimeFigureOut">
              <a:rPr lang="en-US"/>
              <a:pPr>
                <a:defRPr/>
              </a:pPr>
              <a:t>2/2/2013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1A7CD-2315-4FDC-A882-75B8A531E3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0AABE-1CA5-4B2D-948A-9FAC73028CF1}" type="datetimeFigureOut">
              <a:rPr lang="en-US"/>
              <a:pPr>
                <a:defRPr/>
              </a:pPr>
              <a:t>2/2/2013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E6189-3363-44C7-893D-30F539536C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BBFC8-756B-41F2-966A-981D0DEDBDBA}" type="datetimeFigureOut">
              <a:rPr lang="en-US"/>
              <a:pPr>
                <a:defRPr/>
              </a:pPr>
              <a:t>2/2/2013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1C7FF-D850-40DB-A22D-8B0D12C5F3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615A2-71E4-4888-B331-DFE45EAE5F27}" type="datetimeFigureOut">
              <a:rPr lang="en-US"/>
              <a:pPr>
                <a:defRPr/>
              </a:pPr>
              <a:t>2/2/2013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40D02-156A-43A4-B354-1D99F55DA4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8940A-3AE8-4E1F-B381-72D8B7DE4262}" type="datetimeFigureOut">
              <a:rPr lang="en-US"/>
              <a:pPr>
                <a:defRPr/>
              </a:pPr>
              <a:t>2/2/2013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EE039-8D79-4C8B-BDB9-0F699A1706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62FC4-1E88-4BA9-B1D1-83CBD0A382E1}" type="datetimeFigureOut">
              <a:rPr lang="en-US"/>
              <a:pPr>
                <a:defRPr/>
              </a:pPr>
              <a:t>2/2/2013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35846-9186-4CC9-A753-B749BA91F9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98623-0FDF-4C74-9050-38230DFDBF4D}" type="datetimeFigureOut">
              <a:rPr lang="en-US"/>
              <a:pPr>
                <a:defRPr/>
              </a:pPr>
              <a:t>2/2/2013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D30FF-D9EF-4241-95FB-0404A041AA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4187E-C08E-4773-9989-CC3FC2B38C34}" type="datetimeFigureOut">
              <a:rPr lang="en-US"/>
              <a:pPr>
                <a:defRPr/>
              </a:pPr>
              <a:t>2/2/2013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08FEE-4A2B-4483-8D2F-5A390FE23E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C07B2-8C9D-49E4-B046-3FF720679F30}" type="datetimeFigureOut">
              <a:rPr lang="en-US"/>
              <a:pPr>
                <a:defRPr/>
              </a:pPr>
              <a:t>2/2/2013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E521D-BC01-4679-994B-13069DDD56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5AF8E-3235-487E-8FE3-43C0BA61249A}" type="datetimeFigureOut">
              <a:rPr lang="en-US"/>
              <a:pPr>
                <a:defRPr/>
              </a:pPr>
              <a:t>2/2/2013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E5729-A890-477F-9E54-711C4311DA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519C0E-9F16-4C4D-9C29-8C8F5DB47D44}" type="datetimeFigureOut">
              <a:rPr lang="en-US"/>
              <a:pPr>
                <a:defRPr/>
              </a:pPr>
              <a:t>2/2/2013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1AF969-3627-421A-873F-7FCA69187D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899592" y="476672"/>
            <a:ext cx="7128792" cy="59766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332657"/>
            <a:ext cx="6408712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2051720" y="2564904"/>
            <a:ext cx="396044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8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Quiz </a:t>
            </a:r>
            <a:endParaRPr lang="en-US" sz="9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80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 rot="183834">
            <a:off x="827584" y="692696"/>
            <a:ext cx="2088232" cy="26642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6" name="Rounded Rectangle 5"/>
          <p:cNvSpPr/>
          <p:nvPr/>
        </p:nvSpPr>
        <p:spPr>
          <a:xfrm>
            <a:off x="179512" y="4581128"/>
            <a:ext cx="8784976" cy="20882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124744"/>
            <a:ext cx="4314825" cy="304435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8" name="TextBox 7"/>
          <p:cNvSpPr txBox="1"/>
          <p:nvPr/>
        </p:nvSpPr>
        <p:spPr>
          <a:xfrm rot="21262974">
            <a:off x="3739065" y="191830"/>
            <a:ext cx="396044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GB" sz="4800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Reflex</a:t>
            </a:r>
            <a:endParaRPr lang="ar-AE" sz="4800" dirty="0">
              <a:solidFill>
                <a:srgbClr val="FFC000"/>
              </a:solidFill>
              <a:latin typeface="Aharoni" pitchFamily="2" charset="-79"/>
            </a:endParaRPr>
          </a:p>
        </p:txBody>
      </p:sp>
      <p:pic>
        <p:nvPicPr>
          <p:cNvPr id="9" name="Picture 4" descr="http://upload.wikimedia.org/wikipedia/commons/thumb/5/59/Reflex_angle.svg/430px-Reflex_angle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44358">
            <a:off x="917625" y="683641"/>
            <a:ext cx="1865312" cy="260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95536" y="4725144"/>
            <a:ext cx="8496944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GB" sz="2800" dirty="0" smtClean="0">
                <a:latin typeface="Gisha" pitchFamily="34" charset="-79"/>
                <a:cs typeface="Gisha" pitchFamily="34" charset="-79"/>
              </a:rPr>
              <a:t>This is </a:t>
            </a:r>
            <a:r>
              <a:rPr lang="en-GB" sz="2800" dirty="0" smtClean="0">
                <a:latin typeface="Gisha" pitchFamily="34" charset="-79"/>
                <a:cs typeface="Gisha" pitchFamily="34" charset="-79"/>
              </a:rPr>
              <a:t>dog</a:t>
            </a:r>
            <a:r>
              <a:rPr lang="en-GB" sz="2800" dirty="0" smtClean="0">
                <a:latin typeface="Gisha" pitchFamily="34" charset="-79"/>
                <a:cs typeface="Gisha" pitchFamily="34" charset="-79"/>
              </a:rPr>
              <a:t>, </a:t>
            </a:r>
            <a:r>
              <a:rPr lang="en-GB" sz="2800" b="1" dirty="0" smtClean="0">
                <a:solidFill>
                  <a:srgbClr val="CC0000"/>
                </a:solidFill>
                <a:latin typeface="Gisha" pitchFamily="34" charset="-79"/>
                <a:cs typeface="Gisha" pitchFamily="34" charset="-79"/>
              </a:rPr>
              <a:t>Reflex</a:t>
            </a:r>
          </a:p>
          <a:p>
            <a:r>
              <a:rPr lang="en-GB" sz="2800" dirty="0" smtClean="0">
                <a:latin typeface="Gisha" pitchFamily="34" charset="-79"/>
                <a:cs typeface="Gisha" pitchFamily="34" charset="-79"/>
              </a:rPr>
              <a:t>. </a:t>
            </a:r>
            <a:r>
              <a:rPr lang="en-GB" sz="2800" dirty="0" smtClean="0">
                <a:latin typeface="Gisha" pitchFamily="34" charset="-79"/>
                <a:cs typeface="Gisha" pitchFamily="34" charset="-79"/>
              </a:rPr>
              <a:t>He’s </a:t>
            </a:r>
            <a:r>
              <a:rPr lang="en-GB" sz="2800" i="1" u="sng" dirty="0" smtClean="0">
                <a:latin typeface="Gisha" pitchFamily="34" charset="-79"/>
                <a:cs typeface="Gisha" pitchFamily="34" charset="-79"/>
              </a:rPr>
              <a:t>always </a:t>
            </a:r>
            <a:r>
              <a:rPr lang="en-GB" sz="2800" b="1" u="sng" dirty="0" smtClean="0">
                <a:solidFill>
                  <a:srgbClr val="00B050"/>
                </a:solidFill>
                <a:latin typeface="Gisha" pitchFamily="34" charset="-79"/>
                <a:cs typeface="Gisha" pitchFamily="34" charset="-79"/>
              </a:rPr>
              <a:t>outside</a:t>
            </a:r>
            <a:r>
              <a:rPr lang="en-GB" sz="2800" b="1" dirty="0" smtClean="0">
                <a:solidFill>
                  <a:srgbClr val="00B050"/>
                </a:solidFill>
                <a:latin typeface="Gisha" pitchFamily="34" charset="-79"/>
                <a:cs typeface="Gisha" pitchFamily="34" charset="-79"/>
              </a:rPr>
              <a:t>.</a:t>
            </a:r>
            <a:r>
              <a:rPr lang="en-GB" sz="2800" dirty="0" smtClean="0">
                <a:latin typeface="Gisha" pitchFamily="34" charset="-79"/>
                <a:cs typeface="Gisha" pitchFamily="34" charset="-79"/>
              </a:rPr>
              <a:t> </a:t>
            </a:r>
            <a:r>
              <a:rPr lang="en-GB" sz="2800" dirty="0" smtClean="0">
                <a:latin typeface="Gisha" pitchFamily="34" charset="-79"/>
                <a:cs typeface="Gisha" pitchFamily="34" charset="-79"/>
              </a:rPr>
              <a:t> He </a:t>
            </a:r>
            <a:r>
              <a:rPr lang="en-GB" sz="2800" i="1" u="sng" dirty="0" smtClean="0">
                <a:latin typeface="Gisha" pitchFamily="34" charset="-79"/>
                <a:cs typeface="Gisha" pitchFamily="34" charset="-79"/>
              </a:rPr>
              <a:t>measures between </a:t>
            </a:r>
            <a:r>
              <a:rPr lang="en-GB" sz="2800" b="1" dirty="0" smtClean="0">
                <a:solidFill>
                  <a:srgbClr val="C00000"/>
                </a:solidFill>
                <a:latin typeface="Gisha" pitchFamily="34" charset="-79"/>
                <a:cs typeface="Gisha" pitchFamily="34" charset="-79"/>
              </a:rPr>
              <a:t>180</a:t>
            </a:r>
            <a:r>
              <a:rPr lang="en-GB" sz="2800" b="1" dirty="0" smtClean="0">
                <a:solidFill>
                  <a:srgbClr val="C00000"/>
                </a:solidFill>
                <a:latin typeface="Gisha" pitchFamily="34" charset="-79"/>
                <a:cs typeface="Gisha" pitchFamily="34" charset="-79"/>
              </a:rPr>
              <a:t>°</a:t>
            </a:r>
            <a:r>
              <a:rPr lang="en-GB" sz="2800" i="1" u="sng" dirty="0" smtClean="0">
                <a:latin typeface="Gisha" pitchFamily="34" charset="-79"/>
                <a:cs typeface="Gisha" pitchFamily="34" charset="-79"/>
              </a:rPr>
              <a:t>, </a:t>
            </a:r>
            <a:r>
              <a:rPr lang="en-GB" sz="2800" i="1" u="sng" dirty="0" smtClean="0">
                <a:latin typeface="Gisha" pitchFamily="34" charset="-79"/>
                <a:cs typeface="Gisha" pitchFamily="34" charset="-79"/>
              </a:rPr>
              <a:t>and </a:t>
            </a:r>
            <a:r>
              <a:rPr lang="en-GB" sz="2800" b="1" dirty="0" smtClean="0">
                <a:solidFill>
                  <a:srgbClr val="C00000"/>
                </a:solidFill>
                <a:latin typeface="Gisha" pitchFamily="34" charset="-79"/>
                <a:cs typeface="Gisha" pitchFamily="34" charset="-79"/>
              </a:rPr>
              <a:t>360 </a:t>
            </a:r>
            <a:r>
              <a:rPr lang="en-GB" sz="2800" b="1" dirty="0" smtClean="0">
                <a:solidFill>
                  <a:srgbClr val="C00000"/>
                </a:solidFill>
                <a:latin typeface="Gisha" pitchFamily="34" charset="-79"/>
                <a:cs typeface="Gisha" pitchFamily="34" charset="-79"/>
              </a:rPr>
              <a:t>°</a:t>
            </a:r>
            <a:r>
              <a:rPr lang="en-GB" sz="2800" dirty="0" smtClean="0">
                <a:latin typeface="Gisha" pitchFamily="34" charset="-79"/>
                <a:cs typeface="Gisha" pitchFamily="34" charset="-79"/>
              </a:rPr>
              <a:t>! </a:t>
            </a:r>
            <a:endParaRPr lang="en-GB" sz="2800" dirty="0" smtClean="0">
              <a:latin typeface="Gisha" pitchFamily="34" charset="-79"/>
              <a:cs typeface="Gisha" pitchFamily="34" charset="-79"/>
            </a:endParaRPr>
          </a:p>
          <a:p>
            <a:r>
              <a:rPr lang="en-GB" sz="2800" dirty="0" smtClean="0">
                <a:latin typeface="Gisha" pitchFamily="34" charset="-79"/>
                <a:cs typeface="Gisha" pitchFamily="34" charset="-79"/>
              </a:rPr>
              <a:t>So </a:t>
            </a:r>
            <a:r>
              <a:rPr lang="en-GB" sz="2800" dirty="0" smtClean="0">
                <a:latin typeface="Gisha" pitchFamily="34" charset="-79"/>
                <a:cs typeface="Gisha" pitchFamily="34" charset="-79"/>
              </a:rPr>
              <a:t>he’s definitely </a:t>
            </a:r>
            <a:r>
              <a:rPr lang="en-GB" sz="2800" dirty="0" smtClean="0">
                <a:solidFill>
                  <a:srgbClr val="C00000"/>
                </a:solidFill>
                <a:latin typeface="Gisha" pitchFamily="34" charset="-79"/>
                <a:cs typeface="Gisha" pitchFamily="34" charset="-79"/>
              </a:rPr>
              <a:t>the biggest angle</a:t>
            </a:r>
            <a:r>
              <a:rPr lang="en-GB" sz="2800" dirty="0" smtClean="0">
                <a:latin typeface="Gisha" pitchFamily="34" charset="-79"/>
                <a:cs typeface="Gisha" pitchFamily="34" charset="-79"/>
              </a:rPr>
              <a:t>. </a:t>
            </a:r>
            <a:endParaRPr lang="ar-AE" sz="2800" dirty="0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404664"/>
            <a:ext cx="8352928" cy="61206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476672"/>
            <a:ext cx="2306563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 rot="21412351">
            <a:off x="6887641" y="1168662"/>
            <a:ext cx="162256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rgbClr val="800000"/>
                  </a:solidFill>
                  <a:prstDash val="solid"/>
                </a:ln>
                <a:solidFill>
                  <a:srgbClr val="8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Examples</a:t>
            </a:r>
            <a:endParaRPr lang="en-US" sz="2400" b="1" cap="none" spc="0" dirty="0">
              <a:ln w="12700">
                <a:solidFill>
                  <a:srgbClr val="800000"/>
                </a:solidFill>
                <a:prstDash val="solid"/>
              </a:ln>
              <a:solidFill>
                <a:srgbClr val="8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404664"/>
            <a:ext cx="8352928" cy="60486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3" name="Rectangle 2"/>
          <p:cNvSpPr/>
          <p:nvPr/>
        </p:nvSpPr>
        <p:spPr>
          <a:xfrm>
            <a:off x="611560" y="548680"/>
            <a:ext cx="51218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Group Activity 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00808"/>
            <a:ext cx="53340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916832"/>
            <a:ext cx="1562100" cy="11906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05853">
            <a:off x="701682" y="3721924"/>
            <a:ext cx="1752600" cy="4857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149666">
            <a:off x="611560" y="4221088"/>
            <a:ext cx="1752600" cy="4762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6" cstate="print"/>
          <a:srcRect t="50038" b="-8191"/>
          <a:stretch>
            <a:fillRect/>
          </a:stretch>
        </p:blipFill>
        <p:spPr bwMode="auto">
          <a:xfrm>
            <a:off x="755576" y="5733256"/>
            <a:ext cx="1314450" cy="5040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6" cstate="print"/>
          <a:srcRect b="50000"/>
          <a:stretch>
            <a:fillRect/>
          </a:stretch>
        </p:blipFill>
        <p:spPr bwMode="auto">
          <a:xfrm rot="20896547">
            <a:off x="720178" y="5285574"/>
            <a:ext cx="1314450" cy="4953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228600"/>
          <a:ext cx="8382000" cy="6248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000"/>
                <a:gridCol w="3742422"/>
                <a:gridCol w="1845578"/>
              </a:tblGrid>
              <a:tr h="672043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Name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Figure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Measurment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76356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066800"/>
            <a:ext cx="19050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57200" y="1219200"/>
            <a:ext cx="2438400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haroni" pitchFamily="2" charset="-79"/>
                <a:cs typeface="Aharoni" pitchFamily="2" charset="-79"/>
              </a:rPr>
              <a:t>Acute</a:t>
            </a:r>
            <a:endParaRPr lang="en-US" sz="3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86600" y="1219200"/>
            <a:ext cx="1447800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n w="19050">
                  <a:solidFill>
                    <a:schemeClr val="tx1"/>
                  </a:solidFill>
                </a:ln>
                <a:latin typeface="Comic Sans MS" pitchFamily="66" charset="0"/>
                <a:cs typeface="Aharoni" pitchFamily="2" charset="-79"/>
              </a:rPr>
              <a:t>72˚</a:t>
            </a:r>
            <a:endParaRPr lang="en-US" sz="4000" dirty="0">
              <a:ln w="19050">
                <a:solidFill>
                  <a:schemeClr val="tx1"/>
                </a:solidFill>
              </a:ln>
              <a:latin typeface="Comic Sans MS" pitchFamily="66" charset="0"/>
              <a:cs typeface="Aharoni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362200"/>
            <a:ext cx="2514600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haroni" pitchFamily="2" charset="-79"/>
                <a:cs typeface="Aharoni" pitchFamily="2" charset="-79"/>
              </a:rPr>
              <a:t>Right</a:t>
            </a:r>
            <a:endParaRPr lang="en-US" sz="3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86600" y="2286000"/>
            <a:ext cx="1600200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n w="19050">
                  <a:solidFill>
                    <a:schemeClr val="tx1"/>
                  </a:solidFill>
                </a:ln>
                <a:latin typeface="Comic Sans MS" pitchFamily="66" charset="0"/>
                <a:cs typeface="Aharoni" pitchFamily="2" charset="-79"/>
              </a:rPr>
              <a:t>90˚</a:t>
            </a:r>
            <a:endParaRPr lang="en-US" sz="4000" dirty="0">
              <a:ln w="19050">
                <a:solidFill>
                  <a:schemeClr val="tx1"/>
                </a:solidFill>
              </a:ln>
              <a:latin typeface="Comic Sans MS" pitchFamily="66" charset="0"/>
              <a:cs typeface="Aharoni" pitchFamily="2" charset="-79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133600"/>
            <a:ext cx="18288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57200" y="3429000"/>
            <a:ext cx="2514600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haroni" pitchFamily="2" charset="-79"/>
                <a:cs typeface="Aharoni" pitchFamily="2" charset="-79"/>
              </a:rPr>
              <a:t>Obtuse</a:t>
            </a:r>
            <a:endParaRPr lang="en-US" sz="3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10400" y="3352800"/>
            <a:ext cx="1524000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n w="19050">
                  <a:solidFill>
                    <a:schemeClr val="tx1"/>
                  </a:solidFill>
                </a:ln>
                <a:latin typeface="Comic Sans MS" pitchFamily="66" charset="0"/>
                <a:cs typeface="Aharoni" pitchFamily="2" charset="-79"/>
              </a:rPr>
              <a:t>140˚</a:t>
            </a:r>
            <a:endParaRPr lang="en-US" sz="4000" dirty="0">
              <a:ln w="19050">
                <a:solidFill>
                  <a:schemeClr val="tx1"/>
                </a:solidFill>
              </a:ln>
              <a:latin typeface="Comic Sans MS" pitchFamily="66" charset="0"/>
              <a:cs typeface="Aharoni" pitchFamily="2" charset="-79"/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3276600"/>
            <a:ext cx="18288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457200" y="4572000"/>
            <a:ext cx="2667000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haroni" pitchFamily="2" charset="-79"/>
                <a:cs typeface="Aharoni" pitchFamily="2" charset="-79"/>
              </a:rPr>
              <a:t>Straight</a:t>
            </a:r>
            <a:endParaRPr lang="en-US" sz="3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10400" y="4419600"/>
            <a:ext cx="1676400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n w="19050">
                  <a:solidFill>
                    <a:schemeClr val="tx1"/>
                  </a:solidFill>
                </a:ln>
                <a:latin typeface="Comic Sans MS" pitchFamily="66" charset="0"/>
                <a:cs typeface="Aharoni" pitchFamily="2" charset="-79"/>
              </a:rPr>
              <a:t>180˚</a:t>
            </a:r>
            <a:endParaRPr lang="en-US" sz="4000" dirty="0">
              <a:ln w="19050">
                <a:solidFill>
                  <a:schemeClr val="tx1"/>
                </a:solidFill>
              </a:ln>
              <a:latin typeface="Comic Sans MS" pitchFamily="66" charset="0"/>
              <a:cs typeface="Aharoni" pitchFamily="2" charset="-79"/>
            </a:endParaRPr>
          </a:p>
        </p:txBody>
      </p:sp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4572000" y="3886200"/>
            <a:ext cx="914400" cy="1828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457200" y="5638800"/>
            <a:ext cx="2667000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haroni" pitchFamily="2" charset="-79"/>
                <a:cs typeface="Aharoni" pitchFamily="2" charset="-79"/>
              </a:rPr>
              <a:t>Reflex</a:t>
            </a:r>
            <a:endParaRPr lang="en-US" sz="3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10400" y="5562600"/>
            <a:ext cx="1600200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n w="19050">
                  <a:solidFill>
                    <a:schemeClr val="tx1"/>
                  </a:solidFill>
                </a:ln>
                <a:latin typeface="Comic Sans MS" pitchFamily="66" charset="0"/>
                <a:cs typeface="Aharoni" pitchFamily="2" charset="-79"/>
              </a:rPr>
              <a:t>230˚</a:t>
            </a:r>
            <a:endParaRPr lang="en-US" sz="4000" dirty="0">
              <a:ln w="19050">
                <a:solidFill>
                  <a:schemeClr val="tx1"/>
                </a:solidFill>
              </a:ln>
              <a:latin typeface="Comic Sans MS" pitchFamily="66" charset="0"/>
              <a:cs typeface="Aharoni" pitchFamily="2" charset="-79"/>
            </a:endParaRPr>
          </a:p>
        </p:txBody>
      </p:sp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5486400"/>
            <a:ext cx="1835727" cy="91135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95536" y="332656"/>
            <a:ext cx="8280920" cy="619268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2" name="Picture 5" descr="Protrac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44824"/>
            <a:ext cx="7416824" cy="4166937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573956" y="764704"/>
            <a:ext cx="37834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rgbClr val="00800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 Bold ITC" pitchFamily="34" charset="0"/>
              </a:rPr>
              <a:t>Protractor</a:t>
            </a:r>
            <a:endParaRPr lang="en-US" sz="5400" b="1" cap="none" spc="0" dirty="0">
              <a:ln w="12700">
                <a:solidFill>
                  <a:srgbClr val="008000"/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Eras Bold ITC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Protrac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484784"/>
            <a:ext cx="6480720" cy="3641013"/>
          </a:xfrm>
          <a:prstGeom prst="rect">
            <a:avLst/>
          </a:prstGeom>
          <a:noFill/>
        </p:spPr>
      </p:pic>
      <p:grpSp>
        <p:nvGrpSpPr>
          <p:cNvPr id="2" name="Group 1"/>
          <p:cNvGrpSpPr/>
          <p:nvPr/>
        </p:nvGrpSpPr>
        <p:grpSpPr>
          <a:xfrm>
            <a:off x="4499992" y="2492896"/>
            <a:ext cx="4249539" cy="2233166"/>
            <a:chOff x="4498925" y="3140968"/>
            <a:chExt cx="2665363" cy="1585094"/>
          </a:xfrm>
        </p:grpSpPr>
        <p:sp>
          <p:nvSpPr>
            <p:cNvPr id="3" name="Line 5"/>
            <p:cNvSpPr>
              <a:spLocks noChangeShapeType="1"/>
            </p:cNvSpPr>
            <p:nvPr/>
          </p:nvSpPr>
          <p:spPr bwMode="auto">
            <a:xfrm flipV="1">
              <a:off x="4499992" y="3140968"/>
              <a:ext cx="2304256" cy="1585094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Line 6"/>
            <p:cNvSpPr>
              <a:spLocks noChangeShapeType="1"/>
            </p:cNvSpPr>
            <p:nvPr/>
          </p:nvSpPr>
          <p:spPr bwMode="auto">
            <a:xfrm>
              <a:off x="4498925" y="4725144"/>
              <a:ext cx="2665363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771800" y="1340768"/>
            <a:ext cx="5977731" cy="3385294"/>
            <a:chOff x="2771800" y="1340768"/>
            <a:chExt cx="5977731" cy="3385294"/>
          </a:xfrm>
        </p:grpSpPr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H="1" flipV="1">
              <a:off x="2771800" y="1340768"/>
              <a:ext cx="1729893" cy="3385294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4499992" y="4724769"/>
              <a:ext cx="4249539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499992" y="1268760"/>
            <a:ext cx="4249539" cy="3465686"/>
            <a:chOff x="4570933" y="1268760"/>
            <a:chExt cx="4249539" cy="3465686"/>
          </a:xfrm>
        </p:grpSpPr>
        <p:sp>
          <p:nvSpPr>
            <p:cNvPr id="11" name="Line 5"/>
            <p:cNvSpPr>
              <a:spLocks noChangeShapeType="1"/>
            </p:cNvSpPr>
            <p:nvPr/>
          </p:nvSpPr>
          <p:spPr bwMode="auto">
            <a:xfrm flipH="1" flipV="1">
              <a:off x="4572000" y="1268760"/>
              <a:ext cx="10085" cy="346568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4570933" y="4725144"/>
              <a:ext cx="4249539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51520" y="1628800"/>
            <a:ext cx="8640960" cy="49685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3" name="Rounded Rectangle 2"/>
          <p:cNvSpPr/>
          <p:nvPr/>
        </p:nvSpPr>
        <p:spPr>
          <a:xfrm>
            <a:off x="683568" y="188640"/>
            <a:ext cx="8064896" cy="12241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2" name="Rectangle 1"/>
          <p:cNvSpPr/>
          <p:nvPr/>
        </p:nvSpPr>
        <p:spPr>
          <a:xfrm>
            <a:off x="1115616" y="332656"/>
            <a:ext cx="69172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On your whiteboard 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348880"/>
            <a:ext cx="4392488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348880"/>
            <a:ext cx="4248472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51520" y="1628800"/>
            <a:ext cx="8640960" cy="49685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3" name="Rounded Rectangle 2"/>
          <p:cNvSpPr/>
          <p:nvPr/>
        </p:nvSpPr>
        <p:spPr>
          <a:xfrm>
            <a:off x="683568" y="188640"/>
            <a:ext cx="8064896" cy="12241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2" name="Rectangle 1"/>
          <p:cNvSpPr/>
          <p:nvPr/>
        </p:nvSpPr>
        <p:spPr>
          <a:xfrm>
            <a:off x="1115616" y="332656"/>
            <a:ext cx="69172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On your whiteboard 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 l="5180" r="3136"/>
          <a:stretch>
            <a:fillRect/>
          </a:stretch>
        </p:blipFill>
        <p:spPr bwMode="auto">
          <a:xfrm>
            <a:off x="323528" y="2420888"/>
            <a:ext cx="4104456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 cstate="print"/>
          <a:srcRect r="3506"/>
          <a:stretch>
            <a:fillRect/>
          </a:stretch>
        </p:blipFill>
        <p:spPr bwMode="auto">
          <a:xfrm>
            <a:off x="4572000" y="2492896"/>
            <a:ext cx="4320480" cy="341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260648"/>
            <a:ext cx="5029200" cy="63627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 rot="20354344">
            <a:off x="43275" y="1211410"/>
            <a:ext cx="375583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28575">
                  <a:solidFill>
                    <a:srgbClr val="00800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Complete</a:t>
            </a:r>
          </a:p>
          <a:p>
            <a:pPr algn="ctr"/>
            <a:r>
              <a:rPr lang="en-US" sz="4800" b="1" cap="none" spc="0" dirty="0" smtClean="0">
                <a:ln w="28575">
                  <a:solidFill>
                    <a:srgbClr val="00800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your </a:t>
            </a:r>
          </a:p>
          <a:p>
            <a:pPr algn="ctr"/>
            <a:r>
              <a:rPr lang="en-US" sz="4800" b="1" cap="none" spc="0" dirty="0" smtClean="0">
                <a:ln w="28575">
                  <a:solidFill>
                    <a:srgbClr val="00800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Worksheet </a:t>
            </a:r>
            <a:endParaRPr lang="en-US" sz="4800" b="1" cap="none" spc="0" dirty="0">
              <a:ln w="28575">
                <a:solidFill>
                  <a:srgbClr val="008000"/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27584" y="3861048"/>
            <a:ext cx="2304256" cy="2592288"/>
            <a:chOff x="251520" y="3933056"/>
            <a:chExt cx="1847850" cy="2476501"/>
          </a:xfrm>
        </p:grpSpPr>
        <p:sp>
          <p:nvSpPr>
            <p:cNvPr id="7" name="Oval 6"/>
            <p:cNvSpPr/>
            <p:nvPr/>
          </p:nvSpPr>
          <p:spPr>
            <a:xfrm>
              <a:off x="827584" y="4221088"/>
              <a:ext cx="504056" cy="36004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AE"/>
            </a:p>
          </p:txBody>
        </p:sp>
        <p:pic>
          <p:nvPicPr>
            <p:cNvPr id="37892" name="Picture 4" descr="http://t2.gstatic.com/images?q=tbn:ANd9GcR0270O6aTX3m_FL-a80KZkmWYRI65aInu4SiI-ySuuvLBTaQr1aQ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CFEFB"/>
                </a:clrFrom>
                <a:clrTo>
                  <a:srgbClr val="FCFEFB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1520" y="3933056"/>
              <a:ext cx="1847850" cy="2476501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Callout 8"/>
          <p:cNvSpPr/>
          <p:nvPr/>
        </p:nvSpPr>
        <p:spPr>
          <a:xfrm>
            <a:off x="0" y="260648"/>
            <a:ext cx="9144000" cy="1800200"/>
          </a:xfrm>
          <a:prstGeom prst="wedgeEllipseCallout">
            <a:avLst>
              <a:gd name="adj1" fmla="val -8220"/>
              <a:gd name="adj2" fmla="val 7858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latin typeface="Eras Bold ITC" pitchFamily="34" charset="0"/>
              </a:rPr>
              <a:t>So, now you’ve met us, let’s see how well you know us...</a:t>
            </a: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852936"/>
            <a:ext cx="5666606" cy="33843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99592" y="1268760"/>
            <a:ext cx="7200800" cy="3888432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539552" y="2564904"/>
            <a:ext cx="7772400" cy="1470025"/>
          </a:xfrm>
        </p:spPr>
        <p:txBody>
          <a:bodyPr/>
          <a:lstStyle/>
          <a:p>
            <a:pPr eaLnBrk="1" hangingPunct="1"/>
            <a:r>
              <a:rPr lang="en-GB" sz="9600" dirty="0" smtClean="0">
                <a:latin typeface="Mistral" pitchFamily="66" charset="0"/>
              </a:rPr>
              <a:t>The</a:t>
            </a:r>
            <a:r>
              <a:rPr lang="en-GB" sz="9600" dirty="0" smtClean="0">
                <a:latin typeface="Arial Black" pitchFamily="34" charset="0"/>
              </a:rPr>
              <a:t> Angles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 rot="21015127">
            <a:off x="17562" y="1517160"/>
            <a:ext cx="6400800" cy="753255"/>
          </a:xfrm>
        </p:spPr>
        <p:txBody>
          <a:bodyPr/>
          <a:lstStyle/>
          <a:p>
            <a:pPr eaLnBrk="1" hangingPunct="1"/>
            <a:r>
              <a:rPr lang="en-GB" b="1" dirty="0" smtClean="0">
                <a:solidFill>
                  <a:srgbClr val="C00000"/>
                </a:solidFill>
              </a:rPr>
              <a:t>Come and meet the Angle family...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ular Callout 7"/>
          <p:cNvSpPr/>
          <p:nvPr/>
        </p:nvSpPr>
        <p:spPr>
          <a:xfrm>
            <a:off x="179512" y="3140968"/>
            <a:ext cx="6480720" cy="2448272"/>
          </a:xfrm>
          <a:prstGeom prst="wedgeRoundRectCallout">
            <a:avLst>
              <a:gd name="adj1" fmla="val 44267"/>
              <a:gd name="adj2" fmla="val -8279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39552" y="548680"/>
            <a:ext cx="468052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6600" b="1" dirty="0">
                <a:solidFill>
                  <a:srgbClr val="FFFF00"/>
                </a:solidFill>
                <a:latin typeface="Eras Bold ITC" pitchFamily="34" charset="0"/>
              </a:rPr>
              <a:t>Who am I?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67544" y="4146074"/>
            <a:ext cx="63579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>
                <a:latin typeface="Comic Sans MS" pitchFamily="66" charset="0"/>
              </a:rPr>
              <a:t>I’m the smallest angle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67543" y="3431699"/>
            <a:ext cx="753231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200" dirty="0">
                <a:latin typeface="Comic Sans MS" pitchFamily="66" charset="0"/>
              </a:rPr>
              <a:t>I always measure less than 90°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67544" y="4860449"/>
            <a:ext cx="39290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>
                <a:latin typeface="Comic Sans MS" pitchFamily="66" charset="0"/>
              </a:rPr>
              <a:t>I’m very </a:t>
            </a:r>
            <a:r>
              <a:rPr lang="en-GB" sz="3200" b="1">
                <a:latin typeface="Comic Sans MS" pitchFamily="66" charset="0"/>
              </a:rPr>
              <a:t>cute! </a:t>
            </a:r>
          </a:p>
        </p:txBody>
      </p:sp>
      <p:sp>
        <p:nvSpPr>
          <p:cNvPr id="31746" name="AutoShape 2" descr="data:image/jpeg;base64,/9j/4AAQSkZJRgABAQAAAQABAAD/2wCEAAkGBg8QEA8QEA8REA4QDhAPDw8NDxUNEA8PFBAVFRUQFRIYGyYeFxkjGRISHy8gIycpLCwsFR4xNTAqNSYrLCkBCQoKDgwOGg8PGSwkHyQ1KikqKSwpLCwpKSopLCwsLCksLC4vLCwsKSwsKSosLCkqLSwsKSwpLCksKSksLCkpKv/AABEIAO4AzgMBIgACEQEDEQH/xAAbAAEAAgMBAQAAAAAAAAAAAAAABgcCAwUEAf/EADkQAAIBAgMGAwUGBgMBAAAAAAABAgMRBAUGEiExQVFxgZHBIkJSYaETMnKx0eEUI1Ni8PFDgrIz/8QAGgEBAAMBAQEAAAAAAAAAAAAAAAMFBgQCAf/EACsRAAICAgAFAgUFAQAAAAAAAAABAgMEEQUSEyExQVEVMjNhkSJSgaHB8P/aAAwDAQACEQMRAD8AvEAAAAAAAAAAAAXMZzSOJm2oadFb5b+SW9vwPE5xgtsjssjWtyZ2Z1kuZoqZhFcyAY7Vlad9j2F5yORVxdSf3pyl3k/yK+eel8qKqzicV8q2WbPPKS4ziu8kjKGc03wkn2aZVYTIfiEvYg+KT/aW7DHRfM3RqJlS0MyrQ+7Ukvle68mdzLtYzi0qquvij6onrz4v5ux1VcThLtJaLBBzcvzaFWKcZJp9Dop3LCMlJbRZxmpLaPoAPR7AAAAAAAAAAAAAAAAAABjOVjI52b41U4Sk3uSbZ5lLlW2eZyUVtnG1JqH7JbMd83wXRdWQatWlOTlJtyfFszxmKlVnKcuMn5LkjSZ6+52y36GUyciV0t+noAYzmopuTSildtuySODjNX04vZpQdR8Lv2Yt/LmzxXVOz5UeKqLLXqC2SAESr6ixqW19jsR6ulK3mzTT1hiF96NOS/C4/VM6FhWtbWvydS4dc1ta/JMwcLAasozaVROlJ829qHnyO4nfet6fBo5rKp1vUlo5LaZ1PU1o9eX5jOhJSg+8eUkWJkmbxrQUk+65p9GVidXTuZOjVSv7E2k/k+TOjFvdctPwdOHkuqST8MtBM+mnDVdpI3F8ns06e0AAfT6AAAAAAAAAAAAAAAfGQ/W2KapqPxSS8FvJfPgQPW8vapr5yf5HHmPVTODPlqlkXAPjKAzBDNTZu6lR0ov+VB2dvemuLfY36NVPbqXt9rZbF/h963z4EeqN3d+N3fvczw2IlTnGcXaUWmv0NFKhdHpx7GqljLodKPb/AL/SyyHaqyqNKUakFaE21KK4KfHd3JfCV0n1Sfmjkasp3wzfwzg1529SnxJuFq+/YosKx13JL17MhJIdLZw4zVCbvCX3L+7Lp2ZHjKnNxakuKaa7pl5bWrIOLNHfUrYODLNCZjCV0n1SfmjIzRjyztPYrbpQl1in42OwRnR070IdmvqyTGkoe60zXY0uatMAAmOgAAAAAAAAAAAAAAAxnwIDrZe3T/7ehPqj3EB1pUTlBXV03u52a4/Q4c36bK7iP0WRkAFEZoi2daXnKcqlGzUneUG9lp82vkacr0pVc1KslGCd3G6cpfLdwRLwdizLVDl/v1O9cQuUOT+/UHF1bVth7c5VIry3+h2iH6vx21UjST3U1eX43y8F+Z5xIc1q+3c8YNbnfH7d/wAHAM8PRc5xguMpKK8WYJEt01kLp/zqqtNr2IvjFP3n8y6vuVUdv+DRZN8aYOT8+hIYxskuiS8j6AZsyJPtGr+RDx/9MlBF9IVY/YwSadlZ25PoShGjxvpo1eJ9KIAB0HWAAAAAAAAAAAAAAAacS/ZZV2fTbxFW/wAVvBItLERumVnqajs4if8AclL09Cs4gnyop+KJ8iOUACnKEAAA82YYxUaU6j92O5dZcl5kDw2Eq4mo9lbUpPalJ7krvi3yJJrOq1Spx5SqNvwj+50skwapUKaS3yipyfWTVyxpn0KedeX/AIWtFixqOol3k9L+DRlOnadC0n7dX4mt0fwr1OsAcM5ym9yZXWWSslzTe2AAeCMkeiqrVSceTin43LBhwIDomjedSX4Y+pPocC9wd9M0nDt9FGQAO4sgAAAAAAAAAAAAAAD5JbiD61y92jVS+67S7P8Af8ycnlxmCjUi4ySaas0+aIL6upBxObJp60HEqMEm1Pk0aUIuEbKMuC6P/ERkz9lbrlysy9tTqlysAAjIjnZzlCxMYxc3DZle6W1xVrWPfThZJdEl5Kxy8TqfDU3s7Tm1x+zW0l4nqwGb0a//AM53a4xktmS8CeULeRcyel9jpnC5VrmT5V9vc9gAIDmABOMn05TlTpupBOSSe/rxJqqZWvSJ6KJXPUTdpDL3ClFtWcvafjw+liUI1UaCirG00FUOSKiammvpwUQACUmAAAAAAAAAAAAAAAAAAONqHB/aUpx6xfnyKyaLexlO8WVdnOH2K9SPLa2l2e8qM+HdSKHilempniOFqzHSp0owi7Oo2m1x2Ut68bo7pxNVZfKrSUoq8qbbaXFxa3+hx43L1Y83g4MTl60ebwQszoV5U5RnF2lF3TMDbhcLKrOMIK8pO3b5v5Gietd/BrJa0+bwWLhq23CE/ihGXmjaa8PRUIQguEYqPkrGwyz1vsYuWtvR6srw32lanHk5Jvst7LSwNK0UQTR2F2qsp/ClFd3/AKLCpKyLjAhqPMX3DK9QcvczABZFuAAAAAAAAAAAAAAAAAAAAAYVVuK71jQ2asZdYteT/csaXAg2t4boP+5/kcObHdZXcRjupsiYAKIzRz8TkOGqPalTW0+Li3C/kb8Hl1KirU4KN+L4t92956QSOybWm3okds2uVyevbYABGRk30Vh7U9r4pN+noS5Ef0nTtQp/hRITR40dVo1eHHlqiAAdB1gAAAAAAAAAAAAAAAAAAA+NgCRB9bz3QX9/oTGviUlxK+1bjFOpGKf3U2+7/wBHDmySr0VvEZpVNHCABRGbAAAAAALG0rO9Cn+BEgIZo/HpU1FvfFteHFfmS+nWTNFjTTrRqsSalUjYADpOwAAAAAAAAAAAAAHxsA+nxs0VsXGPMj+aasp07pPal8Md/m+RFO2MFtshsvhWtyZIauKjHmcLNNVUqd1tXl8Md7/YiGYahrVbq+xHpHj4s5hWW5zfaBT38Sb7Vo62YakrVbpPYj0XHzOS2AV8pyk9yZVTslN7k9gAHg8AAAAAAGVOrKLvFuLXNOx3st1dUhZVFtL4luflzI+CSFkoPcWSV2zre4sszLtQU6q9mSfy5rwOtTrplPQqOLvFtNcGnZncy7VlWnZT9uPVbpfuWVWd6TLejiS8WFkg4WW6jpVVukr809zXgdiniE+ZYwsjNbTLeFsZrcWbQLgkJAAAAAYValkAfKtZRRHM51TCleKe1P4Y+r5Hg1NqNxbp037fN/Cv1IfKTe972+LZVZOZp8sCly8/lfJWdHH57WrXvLZj8Md3m+ZzgCrlJye2yllOU3uTAAPJ5AAAAAAAAAAAAAAAAAAPsZNO6bTXBrczs5dqmtTsp+3Hyl58zig9wnKD3FkkLJVvcWWZlOfU6yvGXdPc13R2ITuVBhsTOnJSg7SX+WZPtO58q0d+6S3SXR9exb42Xz/pl5L3Dzup+mfkkYPkXc+liWoOHqLM/sqcpc7WS6t8DtVHZFf6zxl5xp8leT/Jepy5VnJW2jizbenW2iO1Kjk3Ju7bu31ZiAZ8ywAB8AAAAAAAAAAAAAAAAAAAAAAAAAPXleOdGpGa4XtJdYnkB9Tae0fYycXtFtZfiVOKd73R7CK6Nxu1SSb3xbj5cPoSlGkpnzwTNdj2dStSNOKlaLKvz6tt4io+j2V4IsvMZ2iyqcTPanOXWcn9Tg4hLwir4pLsomsAFSUgAAAAAAAAAAAAAAAAAAAAAAAAAAAAABJNFYi05x62l6FgQe4rHS9XZxEf7otevoWZQe5F3gS3Xo0XDZbq0eXNKbcJW42du9iq8Rh505OM4uMlyZcEo3OZj8lp1VaUU+6PWVjO3umes3Ed2mn3RVwJZjtFcXTk18pe0vM4uJ09iIe5tLrB3+hUzosh5RR2Y1sPKOaDKpRlH70Wu6aMSE5wAD4AAAAAAAAAAAAAAAAAAAAbaOEqT+7CUu0WfUtn1JvwagdfC6XxE+KUF83d+SO9gNFwVnO83890fInhjWT9DprxLZ+ER/TmEqSr05Ri3GL9qXJKzXEszDqyR58Jl0YJJJJLklY9iRc41HSjov8AExuhHTZ9AB1HafHFGqeGi+RuB80j40meCrlcJcUn3VznYjStCXGnHwVn9CQAjlVCXlEUqIS8oh9bRNJ8NpdpX/M8VXRD92o/GNyeWGyiB4dT9DmlgUv0K5qaOrLhKL7po889LYle7F/9v2LMdNHx0F0I3gQIXwyv0Kulp7Er/jv2kjW8kxH9KX0/UtN4aPQ+fwkeh4fD4+5G+Fx92VY8nxH9KfkFk+I/pS8i0v4OPQfwceh8+Hr3PnwtfuKvWR4h/wDFL6fqbY6cxL9y3eSLMWFj0Mlh49D6uHx9z0uFw92VtDSmIfKK8W/Q9NPRlV8Zpdk2WCqK6GSpo9rArJFwypeSD0dD/FOT7JI91HRVFcU33k/Qleyj7YljiVL0Jo4NMfQ4mH03RhwpxXge+nl0VyPYCeNUY+EdMaYR8I1RoJcjYkfQe9EmtAAH0+n/2Q=="/>
          <p:cNvSpPr>
            <a:spLocks noChangeAspect="1" noChangeArrowheads="1"/>
          </p:cNvSpPr>
          <p:nvPr/>
        </p:nvSpPr>
        <p:spPr bwMode="auto">
          <a:xfrm>
            <a:off x="90170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AE"/>
          </a:p>
        </p:txBody>
      </p:sp>
      <p:sp>
        <p:nvSpPr>
          <p:cNvPr id="31749" name="AutoShape 5" descr="data:image/jpeg;base64,/9j/4AAQSkZJRgABAQAAAQABAAD/2wCEAAkGBggGBQkIBxQUCQkWGRsaGBcYGBwcHxggHyIaKSoeISEhJyYqHSEnJSIcJDUgJCssODgsHR8xQTA2NycrLCkBCQoKBQUFDQUFDSkYEhgpKSkpKSkpKSkpKSkpKSkpKSkpKSkpKSkpKSkpKSkpKSkpKSkpKSkpKSkpKSkpKSkpKf/AABEIAE4ATQMBIgACEQEDEQH/xAAcAAADAAMAAwAAAAAAAAAAAAAGBwgABAUBAgP/xABBEAABAgQDBQQHBAgHAQAAAAABAgMEBQYRAAchEjFRYYEIE0FxIkJSgpGhsRQyM8EWI0NicpLC0iRTstHh8PEV/8QAFAEBAAAAAAAAAAAAAAAAAAAAAP/EABQRAQAAAAAAAAAAAAAAAAAAAAD/2gAMAwEAAhEDEQA/AHjjwpQSkqVoBjCoJSSrQYnLNzNt6oop6SyJRblKTZaxoXz/AGcB47z4DAG1bZ+SySuuQdPJE0ihoV3s2k8iNV9LDmcKKd5r1bPlq7+Kch2z6jR7sDl6NiepOOZStHzespmIOTt96fWWdEIHFSvDy38Bh0SvI6lqXln2+rn/ALTs/eKld22OQ1uep14YBBPxkRFLK4hanVcVKJ+uNmBn81litqAfehT+44pP0OHW5W2UcqX3MLCpik+0mHuPisgnG1AqyirZwQrSGoOKVuBSplXQ6JJ5AnAAlN581NJ3EImJTNobxCxZVuSh+YOHhROZEkrli0vV3MYBdTK9FDmPaHMdbYVlZ9nqJgmXIulXDGIGpZcsF+6rQK8jY8ydMKRl6Okc0S40VwUa2rQ6pUhQ+hwFsYzC8ymzPbriXmDmJDc5bF1AaBxPtpHHiOu46MPAKnPutlyOnm5JAq2IuIB2yDqlsb/5jp5BXHCNo+loysqlh5VBaKVqpXghI3qPl8yQPHHVzanip7mVNXb3bbX3SfJvT5q2j1w3ez5TKJdSL05dH+IiFWB4IQSAOqto/DhgDySySVUPTP2aDAh4RpJUtR3mw1Wo+J/8xMOYdfRtdz9b7pLcAgkMteCRxPFR3k9NwxRGbkUqEytnS0aKKAn+ZSR9MTPRUranNbSiBiBtsreQFDim4uOouMBuyPLKqqjgkxcuhlqhyLpUohAUOW0RfzGOVPaam1MxYhpyyuDcOo2hoocQdx6Ys9KEoQEoASkaADwwsu0C9AIy8DcVYxRdR3I8bj7xHLZuD5jiMAP5F5lRMZEimJysvGxLC1HXTe2T46agngRwsQ5xZZNVRKnJvKkAThsXIA/GSPVPFQG49OFkXl2p5GYsjMP+J36Prr8r4sHARXIp1F07O4WZy893ENqChz4g8QRcEcDiw6dncPUlPwc1hPwnUhVuB8UnmDcdMTPnNTKKbzDihDjYhnv1qB4DavtAe8D0IwxOzzUqP0ZmMri1bIacSpF+DgOg6pJ64BERsQqLj34heqlKUo9STiu8voVMFl7I2Ubu4QfiL/niSp1BKls9joNeim3FoPuqI/LFXZYTBMyy1kjyTchoJPmj0fywBBHS+EmkIuFj20RUOd6FpCkm3EHQ450LRlOwMU3EwkHCsPpN0qSygFJ4ggaY7OMwAJmfmhD0DCNsMJEVNHAShB+6ke0rlwA32O7E11DUs0qqaqjpw4qJfO6+5I9lI3JHIYN+0ESczCD4Mt/1YIOz5RstmTcZPo9AiXm1hDYULhJsCVW8TqAD4WOA+uSGWEXDTBupp2gsJA/UIULKJP7QjwFt19977rXeeMxmARnaWhEhyRRXrEOp6DYP54UMnnsVJe9+yko2rX6X/wB8NbtKTBK5rJoBJupKFrPLaIA/0nADRFFxFXfbfs4Ku72L+9t/24DsZ5U8qS5ixESgWh4gB1J8L7lD4i/vYMezvV7YaiqZijZdy6zfx9pI8tFW5q4YO816F/Tek1NwwH/0WrraPE+KPeHzCeeJchIuMkc3biYcqhoxpVwdxSpJ/wCgjAWxjMA+XGaEvrmAQy4RDTdI9Nr2resjinlvHzwcYBRZnZPzatqvVNIF1hhnu0JssrvcX4JItrxwTZUUPG0HT8XAzBbcQtbu2C3tWtsoGtwNdDhQZ9vvN5mOBtSkjum9xPPB72c3HHKPmZcJWe/8Tf1EYBs49H324Zhx58htpIJUToABvJ5DHlxxDTanHCEIAuSdAAPHCBzjzbanTDkgp1W1B/tXRuct6qf3eJ8fLeABmFVJrCtY6Zpv3BOy2D4IToPK/wB63EnDxyBp0yqhFx7ws7Er2hp6idE/1HrhIZfUXE1xVDMA1dMMLKeX7CBv6ncBx5A4riEhWYGDZhoYBtlCQlKRuAAsB8MB9cKfNnJ0VKtydU+Aiaeu3oA9zHBfnofPUtjGYCJVojJPMile3BxjauaVIUPgQRhlU12gZ/KWkMTdKJs0PWPoL6kaK6i/PDtqzL+Q1m1abNBT4Fkup9FafeG8cjcYUlQdnOLhQt6TRKHWhrsvApIHmkKB+AwG5E5yUJO4gxU6lvfxVrbSm2nDYbhc62x6oz5kEhhHGKXlwhgTe3oNpJ4kIBud2FJNqfiZPFKYiChSgbeiSfqBjtUvlpNard2IJbLX8alD6JOA81hmlUVZpUxHOdxBf5LfopP8XirqbcsaFHUPNq3mghZWj9WPvuH7jY4k8eCRqfnhx032dZZBOIen7ypgoa7CBsI6nVR+WGtLZXBSeBbg5c2iFh07kpAAH/PPAcmiqLl1DyJMvl42lHVxwj0nFcTwHAeA6kkGMxmA/9k="/>
          <p:cNvSpPr>
            <a:spLocks noChangeAspect="1" noChangeArrowheads="1"/>
          </p:cNvSpPr>
          <p:nvPr/>
        </p:nvSpPr>
        <p:spPr bwMode="auto">
          <a:xfrm>
            <a:off x="90170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AE"/>
          </a:p>
        </p:txBody>
      </p:sp>
      <p:pic>
        <p:nvPicPr>
          <p:cNvPr id="31750" name="Picture 6"/>
          <p:cNvPicPr>
            <a:picLocks noChangeAspect="1" noChangeArrowheads="1"/>
          </p:cNvPicPr>
          <p:nvPr/>
        </p:nvPicPr>
        <p:blipFill>
          <a:blip r:embed="rId2" cstate="print"/>
          <a:srcRect l="52825" t="12990" r="6433"/>
          <a:stretch>
            <a:fillRect/>
          </a:stretch>
        </p:blipFill>
        <p:spPr bwMode="auto">
          <a:xfrm>
            <a:off x="6948264" y="1484784"/>
            <a:ext cx="1512168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2" cstate="print"/>
          <a:srcRect l="-680" t="35668" r="54223" b="24920"/>
          <a:stretch>
            <a:fillRect/>
          </a:stretch>
        </p:blipFill>
        <p:spPr bwMode="auto">
          <a:xfrm>
            <a:off x="7236296" y="548680"/>
            <a:ext cx="9361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/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11560" y="476672"/>
            <a:ext cx="7920880" cy="59766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95536" y="992106"/>
            <a:ext cx="3563888" cy="1143000"/>
          </a:xfrm>
        </p:spPr>
        <p:txBody>
          <a:bodyPr/>
          <a:lstStyle/>
          <a:p>
            <a:pPr eaLnBrk="1" hangingPunct="1"/>
            <a:r>
              <a:rPr lang="en-GB" sz="4800" b="1" dirty="0" smtClean="0">
                <a:latin typeface="Eras Bold ITC" pitchFamily="34" charset="0"/>
              </a:rPr>
              <a:t>I’m....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000218"/>
            <a:ext cx="2392461" cy="330099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/>
          <p:cNvSpPr txBox="1"/>
          <p:nvPr/>
        </p:nvSpPr>
        <p:spPr>
          <a:xfrm rot="21262974">
            <a:off x="4171113" y="966014"/>
            <a:ext cx="396044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GB" sz="4800" dirty="0" smtClean="0">
                <a:solidFill>
                  <a:srgbClr val="0066FF"/>
                </a:solidFill>
                <a:latin typeface="Aharoni" pitchFamily="2" charset="-79"/>
                <a:cs typeface="Aharoni" pitchFamily="2" charset="-79"/>
              </a:rPr>
              <a:t>Baby Acute </a:t>
            </a:r>
            <a:endParaRPr lang="ar-AE" sz="4800" dirty="0">
              <a:solidFill>
                <a:srgbClr val="0066FF"/>
              </a:solidFill>
              <a:latin typeface="Aharoni" pitchFamily="2" charset="-79"/>
            </a:endParaRPr>
          </a:p>
        </p:txBody>
      </p:sp>
      <p:pic>
        <p:nvPicPr>
          <p:cNvPr id="7" name="Picture 4" descr="http://www.freehomeworkmathhelp.com/Geometry/Geometry_Introduction/geometry_homework_help_acute_angle.GIF"/>
          <p:cNvPicPr>
            <a:picLocks noChangeAspect="1" noChangeArrowheads="1"/>
          </p:cNvPicPr>
          <p:nvPr/>
        </p:nvPicPr>
        <p:blipFill>
          <a:blip r:embed="rId3" cstate="print"/>
          <a:srcRect l="26077" t="18863" r="16713" b="13098"/>
          <a:stretch>
            <a:fillRect/>
          </a:stretch>
        </p:blipFill>
        <p:spPr bwMode="auto">
          <a:xfrm>
            <a:off x="1331640" y="3296362"/>
            <a:ext cx="2762648" cy="14710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ular Callout 7"/>
          <p:cNvSpPr/>
          <p:nvPr/>
        </p:nvSpPr>
        <p:spPr>
          <a:xfrm>
            <a:off x="179512" y="2996952"/>
            <a:ext cx="6696744" cy="2952328"/>
          </a:xfrm>
          <a:prstGeom prst="wedgeRoundRectCallout">
            <a:avLst>
              <a:gd name="adj1" fmla="val 44267"/>
              <a:gd name="adj2" fmla="val -82790"/>
              <a:gd name="adj3" fmla="val 16667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39552" y="548680"/>
            <a:ext cx="468052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6600" b="1" dirty="0">
                <a:solidFill>
                  <a:srgbClr val="FFFF00"/>
                </a:solidFill>
                <a:latin typeface="Eras Bold ITC" pitchFamily="34" charset="0"/>
              </a:rPr>
              <a:t>Who am I? </a:t>
            </a:r>
          </a:p>
        </p:txBody>
      </p:sp>
      <p:sp>
        <p:nvSpPr>
          <p:cNvPr id="31746" name="AutoShape 2" descr="data:image/jpeg;base64,/9j/4AAQSkZJRgABAQAAAQABAAD/2wCEAAkGBg8QEA8QEA8REA4QDhAPDw8NDxUNEA8PFBAVFRUQFRIYGyYeFxkjGRISHy8gIycpLCwsFR4xNTAqNSYrLCkBCQoKDgwOGg8PGSwkHyQ1KikqKSwpLCwpKSopLCwsLCksLC4vLCwsKSwsKSosLCkqLSwsKSwpLCksKSksLCkpKv/AABEIAO4AzgMBIgACEQEDEQH/xAAbAAEAAgMBAQAAAAAAAAAAAAAABgcCAwUEAf/EADkQAAIBAgMGAwUGBgMBAAAAAAABAgMRBAUGEiExQVFxgZHBIkJSYaETMnKx0eEUI1Ni8PFDgrIz/8QAGgEBAAMBAQEAAAAAAAAAAAAAAAMFBgQCAf/EACsRAAICAgAFAgUFAQAAAAAAAAABAgMEEQUSEyExQVEVMjNhkSJSgaHB8P/aAAwDAQACEQMRAD8AvEAAAAAAAAAAAAXMZzSOJm2oadFb5b+SW9vwPE5xgtsjssjWtyZ2Z1kuZoqZhFcyAY7Vlad9j2F5yORVxdSf3pyl3k/yK+eel8qKqzicV8q2WbPPKS4ziu8kjKGc03wkn2aZVYTIfiEvYg+KT/aW7DHRfM3RqJlS0MyrQ+7Ukvle68mdzLtYzi0qquvij6onrz4v5ux1VcThLtJaLBBzcvzaFWKcZJp9Dop3LCMlJbRZxmpLaPoAPR7AAAAAAAAAAAAAAAAAABjOVjI52b41U4Sk3uSbZ5lLlW2eZyUVtnG1JqH7JbMd83wXRdWQatWlOTlJtyfFszxmKlVnKcuMn5LkjSZ6+52y36GUyciV0t+noAYzmopuTSildtuySODjNX04vZpQdR8Lv2Yt/LmzxXVOz5UeKqLLXqC2SAESr6ixqW19jsR6ulK3mzTT1hiF96NOS/C4/VM6FhWtbWvydS4dc1ta/JMwcLAasozaVROlJ829qHnyO4nfet6fBo5rKp1vUlo5LaZ1PU1o9eX5jOhJSg+8eUkWJkmbxrQUk+65p9GVidXTuZOjVSv7E2k/k+TOjFvdctPwdOHkuqST8MtBM+mnDVdpI3F8ns06e0AAfT6AAAAAAAAAAAAAAAfGQ/W2KapqPxSS8FvJfPgQPW8vapr5yf5HHmPVTODPlqlkXAPjKAzBDNTZu6lR0ov+VB2dvemuLfY36NVPbqXt9rZbF/h963z4EeqN3d+N3fvczw2IlTnGcXaUWmv0NFKhdHpx7GqljLodKPb/AL/SyyHaqyqNKUakFaE21KK4KfHd3JfCV0n1Sfmjkasp3wzfwzg1529SnxJuFq+/YosKx13JL17MhJIdLZw4zVCbvCX3L+7Lp2ZHjKnNxakuKaa7pl5bWrIOLNHfUrYODLNCZjCV0n1SfmjIzRjyztPYrbpQl1in42OwRnR070IdmvqyTGkoe60zXY0uatMAAmOgAAAAAAAAAAAAAAAxnwIDrZe3T/7ehPqj3EB1pUTlBXV03u52a4/Q4c36bK7iP0WRkAFEZoi2daXnKcqlGzUneUG9lp82vkacr0pVc1KslGCd3G6cpfLdwRLwdizLVDl/v1O9cQuUOT+/UHF1bVth7c5VIry3+h2iH6vx21UjST3U1eX43y8F+Z5xIc1q+3c8YNbnfH7d/wAHAM8PRc5xguMpKK8WYJEt01kLp/zqqtNr2IvjFP3n8y6vuVUdv+DRZN8aYOT8+hIYxskuiS8j6AZsyJPtGr+RDx/9MlBF9IVY/YwSadlZ25PoShGjxvpo1eJ9KIAB0HWAAAAAAAAAAAAAAAacS/ZZV2fTbxFW/wAVvBItLERumVnqajs4if8AclL09Cs4gnyop+KJ8iOUACnKEAAA82YYxUaU6j92O5dZcl5kDw2Eq4mo9lbUpPalJ7krvi3yJJrOq1Spx5SqNvwj+50skwapUKaS3yipyfWTVyxpn0KedeX/AIWtFixqOol3k9L+DRlOnadC0n7dX4mt0fwr1OsAcM5ym9yZXWWSslzTe2AAeCMkeiqrVSceTin43LBhwIDomjedSX4Y+pPocC9wd9M0nDt9FGQAO4sgAAAAAAAAAAAAAAD5JbiD61y92jVS+67S7P8Af8ycnlxmCjUi4ySaas0+aIL6upBxObJp60HEqMEm1Pk0aUIuEbKMuC6P/ERkz9lbrlysy9tTqlysAAjIjnZzlCxMYxc3DZle6W1xVrWPfThZJdEl5Kxy8TqfDU3s7Tm1x+zW0l4nqwGb0a//AM53a4xktmS8CeULeRcyel9jpnC5VrmT5V9vc9gAIDmABOMn05TlTpupBOSSe/rxJqqZWvSJ6KJXPUTdpDL3ClFtWcvafjw+liUI1UaCirG00FUOSKiammvpwUQACUmAAAAAAAAAAAAAAAAAAONqHB/aUpx6xfnyKyaLexlO8WVdnOH2K9SPLa2l2e8qM+HdSKHilempniOFqzHSp0owi7Oo2m1x2Ut68bo7pxNVZfKrSUoq8qbbaXFxa3+hx43L1Y83g4MTl60ebwQszoV5U5RnF2lF3TMDbhcLKrOMIK8pO3b5v5Gietd/BrJa0+bwWLhq23CE/ihGXmjaa8PRUIQguEYqPkrGwyz1vsYuWtvR6srw32lanHk5Jvst7LSwNK0UQTR2F2qsp/ClFd3/AKLCpKyLjAhqPMX3DK9QcvczABZFuAAAAAAAAAAAAAAAAAAAAAYVVuK71jQ2asZdYteT/csaXAg2t4boP+5/kcObHdZXcRjupsiYAKIzRz8TkOGqPalTW0+Li3C/kb8Hl1KirU4KN+L4t92956QSOybWm3okds2uVyevbYABGRk30Vh7U9r4pN+noS5Ef0nTtQp/hRITR40dVo1eHHlqiAAdB1gAAAAAAAAAAAAAAAAAAA+NgCRB9bz3QX9/oTGviUlxK+1bjFOpGKf3U2+7/wBHDmySr0VvEZpVNHCABRGbAAAAAALG0rO9Cn+BEgIZo/HpU1FvfFteHFfmS+nWTNFjTTrRqsSalUjYADpOwAAAAAAAAAAAAAHxsA+nxs0VsXGPMj+aasp07pPal8Md/m+RFO2MFtshsvhWtyZIauKjHmcLNNVUqd1tXl8Md7/YiGYahrVbq+xHpHj4s5hWW5zfaBT38Sb7Vo62YakrVbpPYj0XHzOS2AV8pyk9yZVTslN7k9gAHg8AAAAAAGVOrKLvFuLXNOx3st1dUhZVFtL4luflzI+CSFkoPcWSV2zre4sszLtQU6q9mSfy5rwOtTrplPQqOLvFtNcGnZncy7VlWnZT9uPVbpfuWVWd6TLejiS8WFkg4WW6jpVVukr809zXgdiniE+ZYwsjNbTLeFsZrcWbQLgkJAAAAAYValkAfKtZRRHM51TCleKe1P4Y+r5Hg1NqNxbp037fN/Cv1IfKTe972+LZVZOZp8sCly8/lfJWdHH57WrXvLZj8Md3m+ZzgCrlJye2yllOU3uTAAPJ5AAAAAAAAAAAAAAAAAAPsZNO6bTXBrczs5dqmtTsp+3Hyl58zig9wnKD3FkkLJVvcWWZlOfU6yvGXdPc13R2ITuVBhsTOnJSg7SX+WZPtO58q0d+6S3SXR9exb42Xz/pl5L3Dzup+mfkkYPkXc+liWoOHqLM/sqcpc7WS6t8DtVHZFf6zxl5xp8leT/Jepy5VnJW2jizbenW2iO1Kjk3Ju7bu31ZiAZ8ywAB8AAAAAAAAAAAAAAAAAAAAAAAAAPXleOdGpGa4XtJdYnkB9Tae0fYycXtFtZfiVOKd73R7CK6Nxu1SSb3xbj5cPoSlGkpnzwTNdj2dStSNOKlaLKvz6tt4io+j2V4IsvMZ2iyqcTPanOXWcn9Tg4hLwir4pLsomsAFSUgAAAAAAAAAAAAAAAAAAAAAAAAAAAAABJNFYi05x62l6FgQe4rHS9XZxEf7otevoWZQe5F3gS3Xo0XDZbq0eXNKbcJW42du9iq8Rh505OM4uMlyZcEo3OZj8lp1VaUU+6PWVjO3umes3Ed2mn3RVwJZjtFcXTk18pe0vM4uJ09iIe5tLrB3+hUzosh5RR2Y1sPKOaDKpRlH70Wu6aMSE5wAD4AAAAAAAAAAAAAAAAAAAAbaOEqT+7CUu0WfUtn1JvwagdfC6XxE+KUF83d+SO9gNFwVnO83890fInhjWT9DprxLZ+ER/TmEqSr05Ri3GL9qXJKzXEszDqyR58Jl0YJJJJLklY9iRc41HSjov8AExuhHTZ9AB1HafHFGqeGi+RuB80j40meCrlcJcUn3VznYjStCXGnHwVn9CQAjlVCXlEUqIS8oh9bRNJ8NpdpX/M8VXRD92o/GNyeWGyiB4dT9DmlgUv0K5qaOrLhKL7po889LYle7F/9v2LMdNHx0F0I3gQIXwyv0Kulp7Er/jv2kjW8kxH9KX0/UtN4aPQ+fwkeh4fD4+5G+Fx92VY8nxH9KfkFk+I/pS8i0v4OPQfwceh8+Hr3PnwtfuKvWR4h/wDFL6fqbY6cxL9y3eSLMWFj0Mlh49D6uHx9z0uFw92VtDSmIfKK8W/Q9NPRlV8Zpdk2WCqK6GSpo9rArJFwypeSD0dD/FOT7JI91HRVFcU33k/Qleyj7YljiVL0Jo4NMfQ4mH03RhwpxXge+nl0VyPYCeNUY+EdMaYR8I1RoJcjYkfQe9EmtAAH0+n/2Q=="/>
          <p:cNvSpPr>
            <a:spLocks noChangeAspect="1" noChangeArrowheads="1"/>
          </p:cNvSpPr>
          <p:nvPr/>
        </p:nvSpPr>
        <p:spPr bwMode="auto">
          <a:xfrm>
            <a:off x="90170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AE"/>
          </a:p>
        </p:txBody>
      </p:sp>
      <p:sp>
        <p:nvSpPr>
          <p:cNvPr id="31749" name="AutoShape 5" descr="data:image/jpeg;base64,/9j/4AAQSkZJRgABAQAAAQABAAD/2wCEAAkGBggGBQkIBxQUCQkWGRsaGBcYGBwcHxggHyIaKSoeISEhJyYqHSEnJSIcJDUgJCssODgsHR8xQTA2NycrLCkBCQoKBQUFDQUFDSkYEhgpKSkpKSkpKSkpKSkpKSkpKSkpKSkpKSkpKSkpKSkpKSkpKSkpKSkpKSkpKSkpKSkpKf/AABEIAE4ATQMBIgACEQEDEQH/xAAcAAADAAMAAwAAAAAAAAAAAAAGBwgABAUBAgP/xABBEAABAgQDBQQHBAgHAQAAAAABAgMEBQYRAAchEjFRYYEIE0FxIkJSgpGhsRQyM8EWI0NicpLC0iRTstHh8PEV/8QAFAEBAAAAAAAAAAAAAAAAAAAAAP/EABQRAQAAAAAAAAAAAAAAAAAAAAD/2gAMAwEAAhEDEQA/AHjjwpQSkqVoBjCoJSSrQYnLNzNt6oop6SyJRblKTZaxoXz/AGcB47z4DAG1bZ+SySuuQdPJE0ihoV3s2k8iNV9LDmcKKd5r1bPlq7+Kch2z6jR7sDl6NiepOOZStHzespmIOTt96fWWdEIHFSvDy38Bh0SvI6lqXln2+rn/ALTs/eKld22OQ1uep14YBBPxkRFLK4hanVcVKJ+uNmBn81litqAfehT+44pP0OHW5W2UcqX3MLCpik+0mHuPisgnG1AqyirZwQrSGoOKVuBSplXQ6JJ5AnAAlN581NJ3EImJTNobxCxZVuSh+YOHhROZEkrli0vV3MYBdTK9FDmPaHMdbYVlZ9nqJgmXIulXDGIGpZcsF+6rQK8jY8ydMKRl6Okc0S40VwUa2rQ6pUhQ+hwFsYzC8ymzPbriXmDmJDc5bF1AaBxPtpHHiOu46MPAKnPutlyOnm5JAq2IuIB2yDqlsb/5jp5BXHCNo+loysqlh5VBaKVqpXghI3qPl8yQPHHVzanip7mVNXb3bbX3SfJvT5q2j1w3ez5TKJdSL05dH+IiFWB4IQSAOqto/DhgDySySVUPTP2aDAh4RpJUtR3mw1Wo+J/8xMOYdfRtdz9b7pLcAgkMteCRxPFR3k9NwxRGbkUqEytnS0aKKAn+ZSR9MTPRUranNbSiBiBtsreQFDim4uOouMBuyPLKqqjgkxcuhlqhyLpUohAUOW0RfzGOVPaam1MxYhpyyuDcOo2hoocQdx6Ys9KEoQEoASkaADwwsu0C9AIy8DcVYxRdR3I8bj7xHLZuD5jiMAP5F5lRMZEimJysvGxLC1HXTe2T46agngRwsQ5xZZNVRKnJvKkAThsXIA/GSPVPFQG49OFkXl2p5GYsjMP+J36Prr8r4sHARXIp1F07O4WZy893ENqChz4g8QRcEcDiw6dncPUlPwc1hPwnUhVuB8UnmDcdMTPnNTKKbzDihDjYhnv1qB4DavtAe8D0IwxOzzUqP0ZmMri1bIacSpF+DgOg6pJ64BERsQqLj34heqlKUo9STiu8voVMFl7I2Ubu4QfiL/niSp1BKls9joNeim3FoPuqI/LFXZYTBMyy1kjyTchoJPmj0fywBBHS+EmkIuFj20RUOd6FpCkm3EHQ450LRlOwMU3EwkHCsPpN0qSygFJ4ggaY7OMwAJmfmhD0DCNsMJEVNHAShB+6ke0rlwA32O7E11DUs0qqaqjpw4qJfO6+5I9lI3JHIYN+0ESczCD4Mt/1YIOz5RstmTcZPo9AiXm1hDYULhJsCVW8TqAD4WOA+uSGWEXDTBupp2gsJA/UIULKJP7QjwFt19977rXeeMxmARnaWhEhyRRXrEOp6DYP54UMnnsVJe9+yko2rX6X/wB8NbtKTBK5rJoBJupKFrPLaIA/0nADRFFxFXfbfs4Ku72L+9t/24DsZ5U8qS5ixESgWh4gB1J8L7lD4i/vYMezvV7YaiqZijZdy6zfx9pI8tFW5q4YO816F/Tek1NwwH/0WrraPE+KPeHzCeeJchIuMkc3biYcqhoxpVwdxSpJ/wCgjAWxjMA+XGaEvrmAQy4RDTdI9Nr2resjinlvHzwcYBRZnZPzatqvVNIF1hhnu0JssrvcX4JItrxwTZUUPG0HT8XAzBbcQtbu2C3tWtsoGtwNdDhQZ9vvN5mOBtSkjum9xPPB72c3HHKPmZcJWe/8Tf1EYBs49H324Zhx58htpIJUToABvJ5DHlxxDTanHCEIAuSdAAPHCBzjzbanTDkgp1W1B/tXRuct6qf3eJ8fLeABmFVJrCtY6Zpv3BOy2D4IToPK/wB63EnDxyBp0yqhFx7ws7Er2hp6idE/1HrhIZfUXE1xVDMA1dMMLKeX7CBv6ncBx5A4riEhWYGDZhoYBtlCQlKRuAAsB8MB9cKfNnJ0VKtydU+Aiaeu3oA9zHBfnofPUtjGYCJVojJPMile3BxjauaVIUPgQRhlU12gZ/KWkMTdKJs0PWPoL6kaK6i/PDtqzL+Q1m1abNBT4Fkup9FafeG8cjcYUlQdnOLhQt6TRKHWhrsvApIHmkKB+AwG5E5yUJO4gxU6lvfxVrbSm2nDYbhc62x6oz5kEhhHGKXlwhgTe3oNpJ4kIBud2FJNqfiZPFKYiChSgbeiSfqBjtUvlpNard2IJbLX8alD6JOA81hmlUVZpUxHOdxBf5LfopP8XirqbcsaFHUPNq3mghZWj9WPvuH7jY4k8eCRqfnhx032dZZBOIen7ypgoa7CBsI6nVR+WGtLZXBSeBbg5c2iFh07kpAAH/PPAcmiqLl1DyJMvl42lHVxwj0nFcTwHAeA6kkGMxmA/9k="/>
          <p:cNvSpPr>
            <a:spLocks noChangeAspect="1" noChangeArrowheads="1"/>
          </p:cNvSpPr>
          <p:nvPr/>
        </p:nvSpPr>
        <p:spPr bwMode="auto">
          <a:xfrm>
            <a:off x="90170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AE"/>
          </a:p>
        </p:txBody>
      </p:sp>
      <p:pic>
        <p:nvPicPr>
          <p:cNvPr id="31750" name="Picture 6"/>
          <p:cNvPicPr>
            <a:picLocks noChangeAspect="1" noChangeArrowheads="1"/>
          </p:cNvPicPr>
          <p:nvPr/>
        </p:nvPicPr>
        <p:blipFill>
          <a:blip r:embed="rId2" cstate="print"/>
          <a:srcRect l="52825" t="12990" r="6433"/>
          <a:stretch>
            <a:fillRect/>
          </a:stretch>
        </p:blipFill>
        <p:spPr bwMode="auto">
          <a:xfrm>
            <a:off x="7164288" y="1484784"/>
            <a:ext cx="1512168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2" cstate="print"/>
          <a:srcRect l="-680" t="35668" r="54223" b="24920"/>
          <a:stretch>
            <a:fillRect/>
          </a:stretch>
        </p:blipFill>
        <p:spPr bwMode="auto">
          <a:xfrm>
            <a:off x="7452320" y="548680"/>
            <a:ext cx="9361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11560" y="3789040"/>
            <a:ext cx="63579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 dirty="0">
                <a:latin typeface="Calibri" pitchFamily="34" charset="0"/>
              </a:rPr>
              <a:t>I’m the biggest angle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11560" y="3140968"/>
            <a:ext cx="50720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 dirty="0">
                <a:latin typeface="Calibri" pitchFamily="34" charset="0"/>
              </a:rPr>
              <a:t>I’m always outside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39552" y="4437112"/>
            <a:ext cx="60486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600" dirty="0">
                <a:latin typeface="Calibri" pitchFamily="34" charset="0"/>
              </a:rPr>
              <a:t>I can measure between 180° and 360°</a:t>
            </a:r>
            <a:endParaRPr lang="en-GB" sz="3600" b="1" dirty="0">
              <a:latin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11" grpId="0"/>
      <p:bldP spid="12" grpId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11560" y="476672"/>
            <a:ext cx="7920880" cy="59766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95536" y="992106"/>
            <a:ext cx="3563888" cy="1143000"/>
          </a:xfrm>
        </p:spPr>
        <p:txBody>
          <a:bodyPr/>
          <a:lstStyle/>
          <a:p>
            <a:pPr eaLnBrk="1" hangingPunct="1"/>
            <a:r>
              <a:rPr lang="en-GB" sz="4800" b="1" dirty="0" smtClean="0">
                <a:latin typeface="Eras Bold ITC" pitchFamily="34" charset="0"/>
              </a:rPr>
              <a:t>I’m....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1" y="2636912"/>
            <a:ext cx="3816424" cy="304435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0" name="TextBox 9"/>
          <p:cNvSpPr txBox="1"/>
          <p:nvPr/>
        </p:nvSpPr>
        <p:spPr>
          <a:xfrm rot="21262974">
            <a:off x="3523041" y="1703998"/>
            <a:ext cx="396044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GB" sz="4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Reflex</a:t>
            </a:r>
            <a:endParaRPr lang="ar-AE" sz="4800" dirty="0">
              <a:solidFill>
                <a:srgbClr val="FF0000"/>
              </a:solidFill>
              <a:latin typeface="Aharoni" pitchFamily="2" charset="-79"/>
            </a:endParaRPr>
          </a:p>
        </p:txBody>
      </p:sp>
      <p:pic>
        <p:nvPicPr>
          <p:cNvPr id="11" name="Picture 4" descr="http://upload.wikimedia.org/wikipedia/commons/thumb/5/59/Reflex_angle.svg/430px-Reflex_angle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44358">
            <a:off x="701601" y="2195809"/>
            <a:ext cx="1865312" cy="260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ular Callout 7"/>
          <p:cNvSpPr/>
          <p:nvPr/>
        </p:nvSpPr>
        <p:spPr>
          <a:xfrm>
            <a:off x="179512" y="2996952"/>
            <a:ext cx="6696744" cy="2952328"/>
          </a:xfrm>
          <a:prstGeom prst="wedgeRoundRectCallout">
            <a:avLst>
              <a:gd name="adj1" fmla="val 44267"/>
              <a:gd name="adj2" fmla="val -82790"/>
              <a:gd name="adj3" fmla="val 16667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39552" y="548680"/>
            <a:ext cx="468052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6600" b="1" dirty="0">
                <a:solidFill>
                  <a:srgbClr val="FFFF00"/>
                </a:solidFill>
                <a:latin typeface="Eras Bold ITC" pitchFamily="34" charset="0"/>
              </a:rPr>
              <a:t>Who am I? </a:t>
            </a:r>
          </a:p>
        </p:txBody>
      </p:sp>
      <p:sp>
        <p:nvSpPr>
          <p:cNvPr id="31746" name="AutoShape 2" descr="data:image/jpeg;base64,/9j/4AAQSkZJRgABAQAAAQABAAD/2wCEAAkGBg8QEA8QEA8REA4QDhAPDw8NDxUNEA8PFBAVFRUQFRIYGyYeFxkjGRISHy8gIycpLCwsFR4xNTAqNSYrLCkBCQoKDgwOGg8PGSwkHyQ1KikqKSwpLCwpKSopLCwsLCksLC4vLCwsKSwsKSosLCkqLSwsKSwpLCksKSksLCkpKv/AABEIAO4AzgMBIgACEQEDEQH/xAAbAAEAAgMBAQAAAAAAAAAAAAAABgcCAwUEAf/EADkQAAIBAgMGAwUGBgMBAAAAAAABAgMRBAUGEiExQVFxgZHBIkJSYaETMnKx0eEUI1Ni8PFDgrIz/8QAGgEBAAMBAQEAAAAAAAAAAAAAAAMFBgQCAf/EACsRAAICAgAFAgUFAQAAAAAAAAABAgMEEQUSEyExQVEVMjNhkSJSgaHB8P/aAAwDAQACEQMRAD8AvEAAAAAAAAAAAAXMZzSOJm2oadFb5b+SW9vwPE5xgtsjssjWtyZ2Z1kuZoqZhFcyAY7Vlad9j2F5yORVxdSf3pyl3k/yK+eel8qKqzicV8q2WbPPKS4ziu8kjKGc03wkn2aZVYTIfiEvYg+KT/aW7DHRfM3RqJlS0MyrQ+7Ukvle68mdzLtYzi0qquvij6onrz4v5ux1VcThLtJaLBBzcvzaFWKcZJp9Dop3LCMlJbRZxmpLaPoAPR7AAAAAAAAAAAAAAAAAABjOVjI52b41U4Sk3uSbZ5lLlW2eZyUVtnG1JqH7JbMd83wXRdWQatWlOTlJtyfFszxmKlVnKcuMn5LkjSZ6+52y36GUyciV0t+noAYzmopuTSildtuySODjNX04vZpQdR8Lv2Yt/LmzxXVOz5UeKqLLXqC2SAESr6ixqW19jsR6ulK3mzTT1hiF96NOS/C4/VM6FhWtbWvydS4dc1ta/JMwcLAasozaVROlJ829qHnyO4nfet6fBo5rKp1vUlo5LaZ1PU1o9eX5jOhJSg+8eUkWJkmbxrQUk+65p9GVidXTuZOjVSv7E2k/k+TOjFvdctPwdOHkuqST8MtBM+mnDVdpI3F8ns06e0AAfT6AAAAAAAAAAAAAAAfGQ/W2KapqPxSS8FvJfPgQPW8vapr5yf5HHmPVTODPlqlkXAPjKAzBDNTZu6lR0ov+VB2dvemuLfY36NVPbqXt9rZbF/h963z4EeqN3d+N3fvczw2IlTnGcXaUWmv0NFKhdHpx7GqljLodKPb/AL/SyyHaqyqNKUakFaE21KK4KfHd3JfCV0n1Sfmjkasp3wzfwzg1529SnxJuFq+/YosKx13JL17MhJIdLZw4zVCbvCX3L+7Lp2ZHjKnNxakuKaa7pl5bWrIOLNHfUrYODLNCZjCV0n1SfmjIzRjyztPYrbpQl1in42OwRnR070IdmvqyTGkoe60zXY0uatMAAmOgAAAAAAAAAAAAAAAxnwIDrZe3T/7ehPqj3EB1pUTlBXV03u52a4/Q4c36bK7iP0WRkAFEZoi2daXnKcqlGzUneUG9lp82vkacr0pVc1KslGCd3G6cpfLdwRLwdizLVDl/v1O9cQuUOT+/UHF1bVth7c5VIry3+h2iH6vx21UjST3U1eX43y8F+Z5xIc1q+3c8YNbnfH7d/wAHAM8PRc5xguMpKK8WYJEt01kLp/zqqtNr2IvjFP3n8y6vuVUdv+DRZN8aYOT8+hIYxskuiS8j6AZsyJPtGr+RDx/9MlBF9IVY/YwSadlZ25PoShGjxvpo1eJ9KIAB0HWAAAAAAAAAAAAAAAacS/ZZV2fTbxFW/wAVvBItLERumVnqajs4if8AclL09Cs4gnyop+KJ8iOUACnKEAAA82YYxUaU6j92O5dZcl5kDw2Eq4mo9lbUpPalJ7krvi3yJJrOq1Spx5SqNvwj+50skwapUKaS3yipyfWTVyxpn0KedeX/AIWtFixqOol3k9L+DRlOnadC0n7dX4mt0fwr1OsAcM5ym9yZXWWSslzTe2AAeCMkeiqrVSceTin43LBhwIDomjedSX4Y+pPocC9wd9M0nDt9FGQAO4sgAAAAAAAAAAAAAAD5JbiD61y92jVS+67S7P8Af8ycnlxmCjUi4ySaas0+aIL6upBxObJp60HEqMEm1Pk0aUIuEbKMuC6P/ERkz9lbrlysy9tTqlysAAjIjnZzlCxMYxc3DZle6W1xVrWPfThZJdEl5Kxy8TqfDU3s7Tm1x+zW0l4nqwGb0a//AM53a4xktmS8CeULeRcyel9jpnC5VrmT5V9vc9gAIDmABOMn05TlTpupBOSSe/rxJqqZWvSJ6KJXPUTdpDL3ClFtWcvafjw+liUI1UaCirG00FUOSKiammvpwUQACUmAAAAAAAAAAAAAAAAAAONqHB/aUpx6xfnyKyaLexlO8WVdnOH2K9SPLa2l2e8qM+HdSKHilempniOFqzHSp0owi7Oo2m1x2Ut68bo7pxNVZfKrSUoq8qbbaXFxa3+hx43L1Y83g4MTl60ebwQszoV5U5RnF2lF3TMDbhcLKrOMIK8pO3b5v5Gietd/BrJa0+bwWLhq23CE/ihGXmjaa8PRUIQguEYqPkrGwyz1vsYuWtvR6srw32lanHk5Jvst7LSwNK0UQTR2F2qsp/ClFd3/AKLCpKyLjAhqPMX3DK9QcvczABZFuAAAAAAAAAAAAAAAAAAAAAYVVuK71jQ2asZdYteT/csaXAg2t4boP+5/kcObHdZXcRjupsiYAKIzRz8TkOGqPalTW0+Li3C/kb8Hl1KirU4KN+L4t92956QSOybWm3okds2uVyevbYABGRk30Vh7U9r4pN+noS5Ef0nTtQp/hRITR40dVo1eHHlqiAAdB1gAAAAAAAAAAAAAAAAAAA+NgCRB9bz3QX9/oTGviUlxK+1bjFOpGKf3U2+7/wBHDmySr0VvEZpVNHCABRGbAAAAAALG0rO9Cn+BEgIZo/HpU1FvfFteHFfmS+nWTNFjTTrRqsSalUjYADpOwAAAAAAAAAAAAAHxsA+nxs0VsXGPMj+aasp07pPal8Md/m+RFO2MFtshsvhWtyZIauKjHmcLNNVUqd1tXl8Md7/YiGYahrVbq+xHpHj4s5hWW5zfaBT38Sb7Vo62YakrVbpPYj0XHzOS2AV8pyk9yZVTslN7k9gAHg8AAAAAAGVOrKLvFuLXNOx3st1dUhZVFtL4luflzI+CSFkoPcWSV2zre4sszLtQU6q9mSfy5rwOtTrplPQqOLvFtNcGnZncy7VlWnZT9uPVbpfuWVWd6TLejiS8WFkg4WW6jpVVukr809zXgdiniE+ZYwsjNbTLeFsZrcWbQLgkJAAAAAYValkAfKtZRRHM51TCleKe1P4Y+r5Hg1NqNxbp037fN/Cv1IfKTe972+LZVZOZp8sCly8/lfJWdHH57WrXvLZj8Md3m+ZzgCrlJye2yllOU3uTAAPJ5AAAAAAAAAAAAAAAAAAPsZNO6bTXBrczs5dqmtTsp+3Hyl58zig9wnKD3FkkLJVvcWWZlOfU6yvGXdPc13R2ITuVBhsTOnJSg7SX+WZPtO58q0d+6S3SXR9exb42Xz/pl5L3Dzup+mfkkYPkXc+liWoOHqLM/sqcpc7WS6t8DtVHZFf6zxl5xp8leT/Jepy5VnJW2jizbenW2iO1Kjk3Ju7bu31ZiAZ8ywAB8AAAAAAAAAAAAAAAAAAAAAAAAAPXleOdGpGa4XtJdYnkB9Tae0fYycXtFtZfiVOKd73R7CK6Nxu1SSb3xbj5cPoSlGkpnzwTNdj2dStSNOKlaLKvz6tt4io+j2V4IsvMZ2iyqcTPanOXWcn9Tg4hLwir4pLsomsAFSUgAAAAAAAAAAAAAAAAAAAAAAAAAAAAABJNFYi05x62l6FgQe4rHS9XZxEf7otevoWZQe5F3gS3Xo0XDZbq0eXNKbcJW42du9iq8Rh505OM4uMlyZcEo3OZj8lp1VaUU+6PWVjO3umes3Ed2mn3RVwJZjtFcXTk18pe0vM4uJ09iIe5tLrB3+hUzosh5RR2Y1sPKOaDKpRlH70Wu6aMSE5wAD4AAAAAAAAAAAAAAAAAAAAbaOEqT+7CUu0WfUtn1JvwagdfC6XxE+KUF83d+SO9gNFwVnO83890fInhjWT9DprxLZ+ER/TmEqSr05Ri3GL9qXJKzXEszDqyR58Jl0YJJJJLklY9iRc41HSjov8AExuhHTZ9AB1HafHFGqeGi+RuB80j40meCrlcJcUn3VznYjStCXGnHwVn9CQAjlVCXlEUqIS8oh9bRNJ8NpdpX/M8VXRD92o/GNyeWGyiB4dT9DmlgUv0K5qaOrLhKL7po889LYle7F/9v2LMdNHx0F0I3gQIXwyv0Kulp7Er/jv2kjW8kxH9KX0/UtN4aPQ+fwkeh4fD4+5G+Fx92VY8nxH9KfkFk+I/pS8i0v4OPQfwceh8+Hr3PnwtfuKvWR4h/wDFL6fqbY6cxL9y3eSLMWFj0Mlh49D6uHx9z0uFw92VtDSmIfKK8W/Q9NPRlV8Zpdk2WCqK6GSpo9rArJFwypeSD0dD/FOT7JI91HRVFcU33k/Qleyj7YljiVL0Jo4NMfQ4mH03RhwpxXge+nl0VyPYCeNUY+EdMaYR8I1RoJcjYkfQe9EmtAAH0+n/2Q=="/>
          <p:cNvSpPr>
            <a:spLocks noChangeAspect="1" noChangeArrowheads="1"/>
          </p:cNvSpPr>
          <p:nvPr/>
        </p:nvSpPr>
        <p:spPr bwMode="auto">
          <a:xfrm>
            <a:off x="90170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AE"/>
          </a:p>
        </p:txBody>
      </p:sp>
      <p:sp>
        <p:nvSpPr>
          <p:cNvPr id="31749" name="AutoShape 5" descr="data:image/jpeg;base64,/9j/4AAQSkZJRgABAQAAAQABAAD/2wCEAAkGBggGBQkIBxQUCQkWGRsaGBcYGBwcHxggHyIaKSoeISEhJyYqHSEnJSIcJDUgJCssODgsHR8xQTA2NycrLCkBCQoKBQUFDQUFDSkYEhgpKSkpKSkpKSkpKSkpKSkpKSkpKSkpKSkpKSkpKSkpKSkpKSkpKSkpKSkpKSkpKSkpKf/AABEIAE4ATQMBIgACEQEDEQH/xAAcAAADAAMAAwAAAAAAAAAAAAAGBwgABAUBAgP/xABBEAABAgQDBQQHBAgHAQAAAAABAgMEBQYRAAchEjFRYYEIE0FxIkJSgpGhsRQyM8EWI0NicpLC0iRTstHh8PEV/8QAFAEBAAAAAAAAAAAAAAAAAAAAAP/EABQRAQAAAAAAAAAAAAAAAAAAAAD/2gAMAwEAAhEDEQA/AHjjwpQSkqVoBjCoJSSrQYnLNzNt6oop6SyJRblKTZaxoXz/AGcB47z4DAG1bZ+SySuuQdPJE0ihoV3s2k8iNV9LDmcKKd5r1bPlq7+Kch2z6jR7sDl6NiepOOZStHzespmIOTt96fWWdEIHFSvDy38Bh0SvI6lqXln2+rn/ALTs/eKld22OQ1uep14YBBPxkRFLK4hanVcVKJ+uNmBn81litqAfehT+44pP0OHW5W2UcqX3MLCpik+0mHuPisgnG1AqyirZwQrSGoOKVuBSplXQ6JJ5AnAAlN581NJ3EImJTNobxCxZVuSh+YOHhROZEkrli0vV3MYBdTK9FDmPaHMdbYVlZ9nqJgmXIulXDGIGpZcsF+6rQK8jY8ydMKRl6Okc0S40VwUa2rQ6pUhQ+hwFsYzC8ymzPbriXmDmJDc5bF1AaBxPtpHHiOu46MPAKnPutlyOnm5JAq2IuIB2yDqlsb/5jp5BXHCNo+loysqlh5VBaKVqpXghI3qPl8yQPHHVzanip7mVNXb3bbX3SfJvT5q2j1w3ez5TKJdSL05dH+IiFWB4IQSAOqto/DhgDySySVUPTP2aDAh4RpJUtR3mw1Wo+J/8xMOYdfRtdz9b7pLcAgkMteCRxPFR3k9NwxRGbkUqEytnS0aKKAn+ZSR9MTPRUranNbSiBiBtsreQFDim4uOouMBuyPLKqqjgkxcuhlqhyLpUohAUOW0RfzGOVPaam1MxYhpyyuDcOo2hoocQdx6Ys9KEoQEoASkaADwwsu0C9AIy8DcVYxRdR3I8bj7xHLZuD5jiMAP5F5lRMZEimJysvGxLC1HXTe2T46agngRwsQ5xZZNVRKnJvKkAThsXIA/GSPVPFQG49OFkXl2p5GYsjMP+J36Prr8r4sHARXIp1F07O4WZy893ENqChz4g8QRcEcDiw6dncPUlPwc1hPwnUhVuB8UnmDcdMTPnNTKKbzDihDjYhnv1qB4DavtAe8D0IwxOzzUqP0ZmMri1bIacSpF+DgOg6pJ64BERsQqLj34heqlKUo9STiu8voVMFl7I2Ubu4QfiL/niSp1BKls9joNeim3FoPuqI/LFXZYTBMyy1kjyTchoJPmj0fywBBHS+EmkIuFj20RUOd6FpCkm3EHQ450LRlOwMU3EwkHCsPpN0qSygFJ4ggaY7OMwAJmfmhD0DCNsMJEVNHAShB+6ke0rlwA32O7E11DUs0qqaqjpw4qJfO6+5I9lI3JHIYN+0ESczCD4Mt/1YIOz5RstmTcZPo9AiXm1hDYULhJsCVW8TqAD4WOA+uSGWEXDTBupp2gsJA/UIULKJP7QjwFt19977rXeeMxmARnaWhEhyRRXrEOp6DYP54UMnnsVJe9+yko2rX6X/wB8NbtKTBK5rJoBJupKFrPLaIA/0nADRFFxFXfbfs4Ku72L+9t/24DsZ5U8qS5ixESgWh4gB1J8L7lD4i/vYMezvV7YaiqZijZdy6zfx9pI8tFW5q4YO816F/Tek1NwwH/0WrraPE+KPeHzCeeJchIuMkc3biYcqhoxpVwdxSpJ/wCgjAWxjMA+XGaEvrmAQy4RDTdI9Nr2resjinlvHzwcYBRZnZPzatqvVNIF1hhnu0JssrvcX4JItrxwTZUUPG0HT8XAzBbcQtbu2C3tWtsoGtwNdDhQZ9vvN5mOBtSkjum9xPPB72c3HHKPmZcJWe/8Tf1EYBs49H324Zhx58htpIJUToABvJ5DHlxxDTanHCEIAuSdAAPHCBzjzbanTDkgp1W1B/tXRuct6qf3eJ8fLeABmFVJrCtY6Zpv3BOy2D4IToPK/wB63EnDxyBp0yqhFx7ws7Er2hp6idE/1HrhIZfUXE1xVDMA1dMMLKeX7CBv6ncBx5A4riEhWYGDZhoYBtlCQlKRuAAsB8MB9cKfNnJ0VKtydU+Aiaeu3oA9zHBfnofPUtjGYCJVojJPMile3BxjauaVIUPgQRhlU12gZ/KWkMTdKJs0PWPoL6kaK6i/PDtqzL+Q1m1abNBT4Fkup9FafeG8cjcYUlQdnOLhQt6TRKHWhrsvApIHmkKB+AwG5E5yUJO4gxU6lvfxVrbSm2nDYbhc62x6oz5kEhhHGKXlwhgTe3oNpJ4kIBud2FJNqfiZPFKYiChSgbeiSfqBjtUvlpNard2IJbLX8alD6JOA81hmlUVZpUxHOdxBf5LfopP8XirqbcsaFHUPNq3mghZWj9WPvuH7jY4k8eCRqfnhx032dZZBOIen7ypgoa7CBsI6nVR+WGtLZXBSeBbg5c2iFh07kpAAH/PPAcmiqLl1DyJMvl42lHVxwj0nFcTwHAeA6kkGMxmA/9k="/>
          <p:cNvSpPr>
            <a:spLocks noChangeAspect="1" noChangeArrowheads="1"/>
          </p:cNvSpPr>
          <p:nvPr/>
        </p:nvSpPr>
        <p:spPr bwMode="auto">
          <a:xfrm>
            <a:off x="90170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AE"/>
          </a:p>
        </p:txBody>
      </p:sp>
      <p:pic>
        <p:nvPicPr>
          <p:cNvPr id="31750" name="Picture 6"/>
          <p:cNvPicPr>
            <a:picLocks noChangeAspect="1" noChangeArrowheads="1"/>
          </p:cNvPicPr>
          <p:nvPr/>
        </p:nvPicPr>
        <p:blipFill>
          <a:blip r:embed="rId2" cstate="print"/>
          <a:srcRect l="52825" t="12990" r="6433"/>
          <a:stretch>
            <a:fillRect/>
          </a:stretch>
        </p:blipFill>
        <p:spPr bwMode="auto">
          <a:xfrm>
            <a:off x="7164288" y="1484784"/>
            <a:ext cx="1512168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2" cstate="print"/>
          <a:srcRect l="-680" t="35668" r="54223" b="24920"/>
          <a:stretch>
            <a:fillRect/>
          </a:stretch>
        </p:blipFill>
        <p:spPr bwMode="auto">
          <a:xfrm>
            <a:off x="7452320" y="548680"/>
            <a:ext cx="9361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95536" y="4437112"/>
            <a:ext cx="63579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 dirty="0">
                <a:latin typeface="Calibri" pitchFamily="34" charset="0"/>
              </a:rPr>
              <a:t>I’m always inside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95536" y="3284984"/>
            <a:ext cx="6264696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600" dirty="0">
                <a:latin typeface="Calibri" pitchFamily="34" charset="0"/>
              </a:rPr>
              <a:t>I always measure between 90° and 180 °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95536" y="5085184"/>
            <a:ext cx="61926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600" dirty="0">
                <a:latin typeface="Calibri" pitchFamily="34" charset="0"/>
              </a:rPr>
              <a:t>I’m bigger than Right and Acute</a:t>
            </a:r>
            <a:r>
              <a:rPr lang="en-GB" sz="3600" b="1" dirty="0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14" grpId="0"/>
      <p:bldP spid="15" grpId="0"/>
      <p:bldP spid="1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11560" y="476672"/>
            <a:ext cx="7920880" cy="59766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95536" y="992106"/>
            <a:ext cx="3563888" cy="1143000"/>
          </a:xfrm>
        </p:spPr>
        <p:txBody>
          <a:bodyPr/>
          <a:lstStyle/>
          <a:p>
            <a:pPr eaLnBrk="1" hangingPunct="1"/>
            <a:r>
              <a:rPr lang="en-GB" sz="4800" b="1" dirty="0" smtClean="0">
                <a:latin typeface="Eras Bold ITC" pitchFamily="34" charset="0"/>
              </a:rPr>
              <a:t>I’m....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81066">
            <a:off x="4600910" y="1264706"/>
            <a:ext cx="3237702" cy="35423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2" name="Rectangle 11"/>
          <p:cNvSpPr/>
          <p:nvPr/>
        </p:nvSpPr>
        <p:spPr>
          <a:xfrm rot="678715">
            <a:off x="3750172" y="4852743"/>
            <a:ext cx="36166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dirty="0" smtClean="0">
                <a:solidFill>
                  <a:srgbClr val="CC0000"/>
                </a:solidFill>
                <a:latin typeface="Eras Bold ITC" pitchFamily="34" charset="0"/>
              </a:rPr>
              <a:t>Mr. </a:t>
            </a:r>
            <a:r>
              <a:rPr lang="en-GB" sz="4800" b="1" dirty="0" smtClean="0">
                <a:solidFill>
                  <a:srgbClr val="CC0000"/>
                </a:solidFill>
                <a:latin typeface="Eras Bold ITC" pitchFamily="34" charset="0"/>
              </a:rPr>
              <a:t>Obtuse</a:t>
            </a:r>
            <a:endParaRPr lang="ar-AE" sz="4800" dirty="0">
              <a:solidFill>
                <a:srgbClr val="CC0000"/>
              </a:solidFill>
              <a:latin typeface="Eras Bold ITC" pitchFamily="34" charset="0"/>
            </a:endParaRPr>
          </a:p>
        </p:txBody>
      </p:sp>
      <p:pic>
        <p:nvPicPr>
          <p:cNvPr id="13" name="Picture 2" descr="http://www.freehomeworkmathhelp.com/Geometry/Geometry_Introduction/geometry_homework_help_obtuse_angle.GIF"/>
          <p:cNvPicPr>
            <a:picLocks noChangeAspect="1" noChangeArrowheads="1"/>
          </p:cNvPicPr>
          <p:nvPr/>
        </p:nvPicPr>
        <p:blipFill>
          <a:blip r:embed="rId3" cstate="print"/>
          <a:srcRect l="11805" t="6250" r="20319" b="25000"/>
          <a:stretch>
            <a:fillRect/>
          </a:stretch>
        </p:blipFill>
        <p:spPr bwMode="auto">
          <a:xfrm>
            <a:off x="827584" y="2348880"/>
            <a:ext cx="3168352" cy="19442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Who’s left?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883969">
            <a:off x="2743200" y="1843088"/>
            <a:ext cx="3322638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94040">
            <a:off x="3200148" y="1862737"/>
            <a:ext cx="5415286" cy="339849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Picture 4" descr="http://t0.gstatic.com/images?q=tbn:ANd9GcRHzxrl6yIpuZg9HKSJJhigZDLVRG2OxFOv312nCq2Bs1gyvi_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528" y="5993904"/>
            <a:ext cx="1872208" cy="864096"/>
          </a:xfrm>
          <a:prstGeom prst="rect">
            <a:avLst/>
          </a:prstGeom>
          <a:noFill/>
        </p:spPr>
      </p:pic>
      <p:pic>
        <p:nvPicPr>
          <p:cNvPr id="6" name="Picture 4" descr="http://t0.gstatic.com/images?q=tbn:ANd9GcRHzxrl6yIpuZg9HKSJJhigZDLVRG2OxFOv312nCq2Bs1gyvi_o"/>
          <p:cNvPicPr>
            <a:picLocks noChangeAspect="1" noChangeArrowheads="1"/>
          </p:cNvPicPr>
          <p:nvPr/>
        </p:nvPicPr>
        <p:blipFill>
          <a:blip r:embed="rId3" cstate="print"/>
          <a:srcRect l="7692" t="3169"/>
          <a:stretch>
            <a:fillRect/>
          </a:stretch>
        </p:blipFill>
        <p:spPr bwMode="auto">
          <a:xfrm>
            <a:off x="1043608" y="6021288"/>
            <a:ext cx="1728192" cy="836712"/>
          </a:xfrm>
          <a:prstGeom prst="rect">
            <a:avLst/>
          </a:prstGeom>
          <a:noFill/>
        </p:spPr>
      </p:pic>
      <p:pic>
        <p:nvPicPr>
          <p:cNvPr id="7" name="Picture 4" descr="http://t0.gstatic.com/images?q=tbn:ANd9GcRHzxrl6yIpuZg9HKSJJhigZDLVRG2OxFOv312nCq2Bs1gyvi_o"/>
          <p:cNvPicPr>
            <a:picLocks noChangeAspect="1" noChangeArrowheads="1"/>
          </p:cNvPicPr>
          <p:nvPr/>
        </p:nvPicPr>
        <p:blipFill>
          <a:blip r:embed="rId3" cstate="print"/>
          <a:srcRect l="7692" t="3169"/>
          <a:stretch>
            <a:fillRect/>
          </a:stretch>
        </p:blipFill>
        <p:spPr bwMode="auto">
          <a:xfrm>
            <a:off x="2411760" y="6021288"/>
            <a:ext cx="1728192" cy="836712"/>
          </a:xfrm>
          <a:prstGeom prst="rect">
            <a:avLst/>
          </a:prstGeom>
          <a:noFill/>
        </p:spPr>
      </p:pic>
      <p:pic>
        <p:nvPicPr>
          <p:cNvPr id="8" name="Picture 4" descr="http://t0.gstatic.com/images?q=tbn:ANd9GcRHzxrl6yIpuZg9HKSJJhigZDLVRG2OxFOv312nCq2Bs1gyvi_o"/>
          <p:cNvPicPr>
            <a:picLocks noChangeAspect="1" noChangeArrowheads="1"/>
          </p:cNvPicPr>
          <p:nvPr/>
        </p:nvPicPr>
        <p:blipFill>
          <a:blip r:embed="rId3" cstate="print"/>
          <a:srcRect l="7692" t="-5164"/>
          <a:stretch>
            <a:fillRect/>
          </a:stretch>
        </p:blipFill>
        <p:spPr bwMode="auto">
          <a:xfrm>
            <a:off x="3635896" y="5949280"/>
            <a:ext cx="1728192" cy="908720"/>
          </a:xfrm>
          <a:prstGeom prst="rect">
            <a:avLst/>
          </a:prstGeom>
          <a:noFill/>
        </p:spPr>
      </p:pic>
      <p:pic>
        <p:nvPicPr>
          <p:cNvPr id="9" name="Picture 4" descr="http://t0.gstatic.com/images?q=tbn:ANd9GcRHzxrl6yIpuZg9HKSJJhigZDLVRG2OxFOv312nCq2Bs1gyvi_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5993904"/>
            <a:ext cx="1872208" cy="864096"/>
          </a:xfrm>
          <a:prstGeom prst="rect">
            <a:avLst/>
          </a:prstGeom>
          <a:noFill/>
        </p:spPr>
      </p:pic>
      <p:pic>
        <p:nvPicPr>
          <p:cNvPr id="10" name="Picture 4" descr="http://t0.gstatic.com/images?q=tbn:ANd9GcRHzxrl6yIpuZg9HKSJJhigZDLVRG2OxFOv312nCq2Bs1gyvi_o"/>
          <p:cNvPicPr>
            <a:picLocks noChangeAspect="1" noChangeArrowheads="1"/>
          </p:cNvPicPr>
          <p:nvPr/>
        </p:nvPicPr>
        <p:blipFill>
          <a:blip r:embed="rId3" cstate="print"/>
          <a:srcRect l="7692" t="-5165"/>
          <a:stretch>
            <a:fillRect/>
          </a:stretch>
        </p:blipFill>
        <p:spPr bwMode="auto">
          <a:xfrm>
            <a:off x="6156176" y="5949280"/>
            <a:ext cx="1728192" cy="908720"/>
          </a:xfrm>
          <a:prstGeom prst="rect">
            <a:avLst/>
          </a:prstGeom>
          <a:noFill/>
        </p:spPr>
      </p:pic>
      <p:pic>
        <p:nvPicPr>
          <p:cNvPr id="11" name="Picture 4" descr="http://t0.gstatic.com/images?q=tbn:ANd9GcRHzxrl6yIpuZg9HKSJJhigZDLVRG2OxFOv312nCq2Bs1gyvi_o"/>
          <p:cNvPicPr>
            <a:picLocks noChangeAspect="1" noChangeArrowheads="1"/>
          </p:cNvPicPr>
          <p:nvPr/>
        </p:nvPicPr>
        <p:blipFill>
          <a:blip r:embed="rId3" cstate="print"/>
          <a:srcRect l="7692" t="3169"/>
          <a:stretch>
            <a:fillRect/>
          </a:stretch>
        </p:blipFill>
        <p:spPr bwMode="auto">
          <a:xfrm>
            <a:off x="7380312" y="6021288"/>
            <a:ext cx="1728192" cy="836712"/>
          </a:xfrm>
          <a:prstGeom prst="rect">
            <a:avLst/>
          </a:prstGeom>
          <a:noFill/>
        </p:spPr>
      </p:pic>
      <p:pic>
        <p:nvPicPr>
          <p:cNvPr id="12" name="Picture 4" descr="http://t0.gstatic.com/images?q=tbn:ANd9GcRHzxrl6yIpuZg9HKSJJhigZDLVRG2OxFOv312nCq2Bs1gyvi_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2440" y="5993904"/>
            <a:ext cx="1872208" cy="864096"/>
          </a:xfrm>
          <a:prstGeom prst="rect">
            <a:avLst/>
          </a:prstGeom>
          <a:noFill/>
        </p:spPr>
      </p:pic>
      <p:pic>
        <p:nvPicPr>
          <p:cNvPr id="13" name="Picture 4" descr="http://t0.gstatic.com/images?q=tbn:ANd9GcRHzxrl6yIpuZg9HKSJJhigZDLVRG2OxFOv312nCq2Bs1gyvi_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56592" y="0"/>
            <a:ext cx="1872208" cy="864096"/>
          </a:xfrm>
          <a:prstGeom prst="rect">
            <a:avLst/>
          </a:prstGeom>
          <a:noFill/>
        </p:spPr>
      </p:pic>
      <p:pic>
        <p:nvPicPr>
          <p:cNvPr id="14" name="Picture 4" descr="http://t0.gstatic.com/images?q=tbn:ANd9GcRHzxrl6yIpuZg9HKSJJhigZDLVRG2OxFOv312nCq2Bs1gyvi_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0"/>
            <a:ext cx="1872208" cy="864096"/>
          </a:xfrm>
          <a:prstGeom prst="rect">
            <a:avLst/>
          </a:prstGeom>
          <a:noFill/>
        </p:spPr>
      </p:pic>
      <p:pic>
        <p:nvPicPr>
          <p:cNvPr id="15" name="Picture 4" descr="http://t0.gstatic.com/images?q=tbn:ANd9GcRHzxrl6yIpuZg9HKSJJhigZDLVRG2OxFOv312nCq2Bs1gyvi_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0"/>
            <a:ext cx="1872208" cy="864096"/>
          </a:xfrm>
          <a:prstGeom prst="rect">
            <a:avLst/>
          </a:prstGeom>
          <a:noFill/>
        </p:spPr>
      </p:pic>
      <p:pic>
        <p:nvPicPr>
          <p:cNvPr id="16" name="Picture 4" descr="http://t0.gstatic.com/images?q=tbn:ANd9GcRHzxrl6yIpuZg9HKSJJhigZDLVRG2OxFOv312nCq2Bs1gyvi_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0"/>
            <a:ext cx="1872208" cy="864096"/>
          </a:xfrm>
          <a:prstGeom prst="rect">
            <a:avLst/>
          </a:prstGeom>
          <a:noFill/>
        </p:spPr>
      </p:pic>
      <p:pic>
        <p:nvPicPr>
          <p:cNvPr id="17" name="Picture 4" descr="http://t0.gstatic.com/images?q=tbn:ANd9GcRHzxrl6yIpuZg9HKSJJhigZDLVRG2OxFOv312nCq2Bs1gyvi_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0"/>
            <a:ext cx="1872208" cy="864096"/>
          </a:xfrm>
          <a:prstGeom prst="rect">
            <a:avLst/>
          </a:prstGeom>
          <a:noFill/>
        </p:spPr>
      </p:pic>
      <p:pic>
        <p:nvPicPr>
          <p:cNvPr id="18" name="Picture 4" descr="http://t0.gstatic.com/images?q=tbn:ANd9GcRHzxrl6yIpuZg9HKSJJhigZDLVRG2OxFOv312nCq2Bs1gyvi_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0"/>
            <a:ext cx="1872208" cy="864096"/>
          </a:xfrm>
          <a:prstGeom prst="rect">
            <a:avLst/>
          </a:prstGeom>
          <a:noFill/>
        </p:spPr>
      </p:pic>
      <p:pic>
        <p:nvPicPr>
          <p:cNvPr id="19" name="Picture 4" descr="http://t0.gstatic.com/images?q=tbn:ANd9GcRHzxrl6yIpuZg9HKSJJhigZDLVRG2OxFOv312nCq2Bs1gyvi_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0"/>
            <a:ext cx="1872208" cy="864096"/>
          </a:xfrm>
          <a:prstGeom prst="rect">
            <a:avLst/>
          </a:prstGeom>
          <a:noFill/>
        </p:spPr>
      </p:pic>
      <p:pic>
        <p:nvPicPr>
          <p:cNvPr id="20" name="Picture 4" descr="http://t0.gstatic.com/images?q=tbn:ANd9GcRHzxrl6yIpuZg9HKSJJhigZDLVRG2OxFOv312nCq2Bs1gyvi_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0"/>
            <a:ext cx="1872208" cy="864096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 rot="20727138">
            <a:off x="-617641" y="1017191"/>
            <a:ext cx="6192688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200" dirty="0" smtClean="0">
                <a:solidFill>
                  <a:srgbClr val="C00000"/>
                </a:solidFill>
                <a:latin typeface="Rockwell Extra Bold" pitchFamily="18" charset="0"/>
              </a:rPr>
              <a:t>Hi ..</a:t>
            </a:r>
          </a:p>
          <a:p>
            <a:pPr algn="ctr"/>
            <a:r>
              <a:rPr lang="en-US" sz="3800" dirty="0" smtClean="0">
                <a:solidFill>
                  <a:srgbClr val="C00000"/>
                </a:solidFill>
                <a:latin typeface="Rockwell Extra Bold" pitchFamily="18" charset="0"/>
              </a:rPr>
              <a:t>We Are the Angles </a:t>
            </a:r>
            <a:endParaRPr lang="ar-AE" sz="3800" dirty="0" smtClean="0">
              <a:solidFill>
                <a:srgbClr val="C00000"/>
              </a:solidFill>
              <a:latin typeface="Rockwell Extra Bold" pitchFamily="18" charset="0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-180528" y="3356992"/>
            <a:ext cx="3312368" cy="2232248"/>
          </a:xfrm>
          <a:prstGeom prst="rect">
            <a:avLst/>
          </a:prstGeom>
        </p:spPr>
        <p:txBody>
          <a:bodyPr rtlCol="0">
            <a:normAutofit fontScale="6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“</a:t>
            </a: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we’re one family, but all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very different,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so let us tell you a bit about ourselves!”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60"/>
                            </p:stCondLst>
                            <p:childTnLst>
                              <p:par>
                                <p:cTn id="1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81858" y="2060848"/>
            <a:ext cx="5666606" cy="33843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Picture 4" descr="http://t0.gstatic.com/images?q=tbn:ANd9GcRHzxrl6yIpuZg9HKSJJhigZDLVRG2OxFOv312nCq2Bs1gyvi_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528" y="5993904"/>
            <a:ext cx="1872208" cy="864096"/>
          </a:xfrm>
          <a:prstGeom prst="rect">
            <a:avLst/>
          </a:prstGeom>
          <a:noFill/>
        </p:spPr>
      </p:pic>
      <p:pic>
        <p:nvPicPr>
          <p:cNvPr id="6" name="Picture 4" descr="http://t0.gstatic.com/images?q=tbn:ANd9GcRHzxrl6yIpuZg9HKSJJhigZDLVRG2OxFOv312nCq2Bs1gyvi_o"/>
          <p:cNvPicPr>
            <a:picLocks noChangeAspect="1" noChangeArrowheads="1"/>
          </p:cNvPicPr>
          <p:nvPr/>
        </p:nvPicPr>
        <p:blipFill>
          <a:blip r:embed="rId3" cstate="print"/>
          <a:srcRect l="7692" t="3169"/>
          <a:stretch>
            <a:fillRect/>
          </a:stretch>
        </p:blipFill>
        <p:spPr bwMode="auto">
          <a:xfrm>
            <a:off x="1043608" y="6021288"/>
            <a:ext cx="1728192" cy="836712"/>
          </a:xfrm>
          <a:prstGeom prst="rect">
            <a:avLst/>
          </a:prstGeom>
          <a:noFill/>
        </p:spPr>
      </p:pic>
      <p:pic>
        <p:nvPicPr>
          <p:cNvPr id="7" name="Picture 4" descr="http://t0.gstatic.com/images?q=tbn:ANd9GcRHzxrl6yIpuZg9HKSJJhigZDLVRG2OxFOv312nCq2Bs1gyvi_o"/>
          <p:cNvPicPr>
            <a:picLocks noChangeAspect="1" noChangeArrowheads="1"/>
          </p:cNvPicPr>
          <p:nvPr/>
        </p:nvPicPr>
        <p:blipFill>
          <a:blip r:embed="rId3" cstate="print"/>
          <a:srcRect l="7692" t="3169"/>
          <a:stretch>
            <a:fillRect/>
          </a:stretch>
        </p:blipFill>
        <p:spPr bwMode="auto">
          <a:xfrm>
            <a:off x="2411760" y="6021288"/>
            <a:ext cx="1728192" cy="836712"/>
          </a:xfrm>
          <a:prstGeom prst="rect">
            <a:avLst/>
          </a:prstGeom>
          <a:noFill/>
        </p:spPr>
      </p:pic>
      <p:pic>
        <p:nvPicPr>
          <p:cNvPr id="8" name="Picture 4" descr="http://t0.gstatic.com/images?q=tbn:ANd9GcRHzxrl6yIpuZg9HKSJJhigZDLVRG2OxFOv312nCq2Bs1gyvi_o"/>
          <p:cNvPicPr>
            <a:picLocks noChangeAspect="1" noChangeArrowheads="1"/>
          </p:cNvPicPr>
          <p:nvPr/>
        </p:nvPicPr>
        <p:blipFill>
          <a:blip r:embed="rId3" cstate="print"/>
          <a:srcRect l="7692" t="-5164"/>
          <a:stretch>
            <a:fillRect/>
          </a:stretch>
        </p:blipFill>
        <p:spPr bwMode="auto">
          <a:xfrm>
            <a:off x="3635896" y="5949280"/>
            <a:ext cx="1728192" cy="908720"/>
          </a:xfrm>
          <a:prstGeom prst="rect">
            <a:avLst/>
          </a:prstGeom>
          <a:noFill/>
        </p:spPr>
      </p:pic>
      <p:pic>
        <p:nvPicPr>
          <p:cNvPr id="9" name="Picture 4" descr="http://t0.gstatic.com/images?q=tbn:ANd9GcRHzxrl6yIpuZg9HKSJJhigZDLVRG2OxFOv312nCq2Bs1gyvi_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5993904"/>
            <a:ext cx="1872208" cy="864096"/>
          </a:xfrm>
          <a:prstGeom prst="rect">
            <a:avLst/>
          </a:prstGeom>
          <a:noFill/>
        </p:spPr>
      </p:pic>
      <p:pic>
        <p:nvPicPr>
          <p:cNvPr id="10" name="Picture 4" descr="http://t0.gstatic.com/images?q=tbn:ANd9GcRHzxrl6yIpuZg9HKSJJhigZDLVRG2OxFOv312nCq2Bs1gyvi_o"/>
          <p:cNvPicPr>
            <a:picLocks noChangeAspect="1" noChangeArrowheads="1"/>
          </p:cNvPicPr>
          <p:nvPr/>
        </p:nvPicPr>
        <p:blipFill>
          <a:blip r:embed="rId3" cstate="print"/>
          <a:srcRect l="7692" t="-5165"/>
          <a:stretch>
            <a:fillRect/>
          </a:stretch>
        </p:blipFill>
        <p:spPr bwMode="auto">
          <a:xfrm>
            <a:off x="6156176" y="5949280"/>
            <a:ext cx="1728192" cy="908720"/>
          </a:xfrm>
          <a:prstGeom prst="rect">
            <a:avLst/>
          </a:prstGeom>
          <a:noFill/>
        </p:spPr>
      </p:pic>
      <p:pic>
        <p:nvPicPr>
          <p:cNvPr id="11" name="Picture 4" descr="http://t0.gstatic.com/images?q=tbn:ANd9GcRHzxrl6yIpuZg9HKSJJhigZDLVRG2OxFOv312nCq2Bs1gyvi_o"/>
          <p:cNvPicPr>
            <a:picLocks noChangeAspect="1" noChangeArrowheads="1"/>
          </p:cNvPicPr>
          <p:nvPr/>
        </p:nvPicPr>
        <p:blipFill>
          <a:blip r:embed="rId3" cstate="print"/>
          <a:srcRect l="7692" t="3169"/>
          <a:stretch>
            <a:fillRect/>
          </a:stretch>
        </p:blipFill>
        <p:spPr bwMode="auto">
          <a:xfrm>
            <a:off x="7380312" y="6021288"/>
            <a:ext cx="1728192" cy="836712"/>
          </a:xfrm>
          <a:prstGeom prst="rect">
            <a:avLst/>
          </a:prstGeom>
          <a:noFill/>
        </p:spPr>
      </p:pic>
      <p:pic>
        <p:nvPicPr>
          <p:cNvPr id="12" name="Picture 4" descr="http://t0.gstatic.com/images?q=tbn:ANd9GcRHzxrl6yIpuZg9HKSJJhigZDLVRG2OxFOv312nCq2Bs1gyvi_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2440" y="5993904"/>
            <a:ext cx="1872208" cy="864096"/>
          </a:xfrm>
          <a:prstGeom prst="rect">
            <a:avLst/>
          </a:prstGeom>
          <a:noFill/>
        </p:spPr>
      </p:pic>
      <p:pic>
        <p:nvPicPr>
          <p:cNvPr id="13" name="Picture 4" descr="http://t0.gstatic.com/images?q=tbn:ANd9GcRHzxrl6yIpuZg9HKSJJhigZDLVRG2OxFOv312nCq2Bs1gyvi_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56592" y="0"/>
            <a:ext cx="1872208" cy="864096"/>
          </a:xfrm>
          <a:prstGeom prst="rect">
            <a:avLst/>
          </a:prstGeom>
          <a:noFill/>
        </p:spPr>
      </p:pic>
      <p:pic>
        <p:nvPicPr>
          <p:cNvPr id="14" name="Picture 4" descr="http://t0.gstatic.com/images?q=tbn:ANd9GcRHzxrl6yIpuZg9HKSJJhigZDLVRG2OxFOv312nCq2Bs1gyvi_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0"/>
            <a:ext cx="1872208" cy="864096"/>
          </a:xfrm>
          <a:prstGeom prst="rect">
            <a:avLst/>
          </a:prstGeom>
          <a:noFill/>
        </p:spPr>
      </p:pic>
      <p:pic>
        <p:nvPicPr>
          <p:cNvPr id="15" name="Picture 4" descr="http://t0.gstatic.com/images?q=tbn:ANd9GcRHzxrl6yIpuZg9HKSJJhigZDLVRG2OxFOv312nCq2Bs1gyvi_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0"/>
            <a:ext cx="1872208" cy="864096"/>
          </a:xfrm>
          <a:prstGeom prst="rect">
            <a:avLst/>
          </a:prstGeom>
          <a:noFill/>
        </p:spPr>
      </p:pic>
      <p:pic>
        <p:nvPicPr>
          <p:cNvPr id="16" name="Picture 4" descr="http://t0.gstatic.com/images?q=tbn:ANd9GcRHzxrl6yIpuZg9HKSJJhigZDLVRG2OxFOv312nCq2Bs1gyvi_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0"/>
            <a:ext cx="1872208" cy="864096"/>
          </a:xfrm>
          <a:prstGeom prst="rect">
            <a:avLst/>
          </a:prstGeom>
          <a:noFill/>
        </p:spPr>
      </p:pic>
      <p:pic>
        <p:nvPicPr>
          <p:cNvPr id="17" name="Picture 4" descr="http://t0.gstatic.com/images?q=tbn:ANd9GcRHzxrl6yIpuZg9HKSJJhigZDLVRG2OxFOv312nCq2Bs1gyvi_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0"/>
            <a:ext cx="1872208" cy="864096"/>
          </a:xfrm>
          <a:prstGeom prst="rect">
            <a:avLst/>
          </a:prstGeom>
          <a:noFill/>
        </p:spPr>
      </p:pic>
      <p:pic>
        <p:nvPicPr>
          <p:cNvPr id="18" name="Picture 4" descr="http://t0.gstatic.com/images?q=tbn:ANd9GcRHzxrl6yIpuZg9HKSJJhigZDLVRG2OxFOv312nCq2Bs1gyvi_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0"/>
            <a:ext cx="1872208" cy="864096"/>
          </a:xfrm>
          <a:prstGeom prst="rect">
            <a:avLst/>
          </a:prstGeom>
          <a:noFill/>
        </p:spPr>
      </p:pic>
      <p:pic>
        <p:nvPicPr>
          <p:cNvPr id="19" name="Picture 4" descr="http://t0.gstatic.com/images?q=tbn:ANd9GcRHzxrl6yIpuZg9HKSJJhigZDLVRG2OxFOv312nCq2Bs1gyvi_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0"/>
            <a:ext cx="1872208" cy="864096"/>
          </a:xfrm>
          <a:prstGeom prst="rect">
            <a:avLst/>
          </a:prstGeom>
          <a:noFill/>
        </p:spPr>
      </p:pic>
      <p:pic>
        <p:nvPicPr>
          <p:cNvPr id="20" name="Picture 4" descr="http://t0.gstatic.com/images?q=tbn:ANd9GcRHzxrl6yIpuZg9HKSJJhigZDLVRG2OxFOv312nCq2Bs1gyvi_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0"/>
            <a:ext cx="1872208" cy="864096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 rot="20727138">
            <a:off x="-617641" y="1017191"/>
            <a:ext cx="6192688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200" dirty="0" smtClean="0">
                <a:solidFill>
                  <a:srgbClr val="C00000"/>
                </a:solidFill>
                <a:latin typeface="Rockwell Extra Bold" pitchFamily="18" charset="0"/>
              </a:rPr>
              <a:t>Hi ..</a:t>
            </a:r>
          </a:p>
          <a:p>
            <a:pPr algn="ctr"/>
            <a:r>
              <a:rPr lang="en-US" sz="3800" dirty="0" smtClean="0">
                <a:solidFill>
                  <a:srgbClr val="C00000"/>
                </a:solidFill>
                <a:latin typeface="Rockwell Extra Bold" pitchFamily="18" charset="0"/>
              </a:rPr>
              <a:t>We Are the Angles </a:t>
            </a:r>
            <a:endParaRPr lang="ar-AE" sz="3800" dirty="0" smtClean="0">
              <a:solidFill>
                <a:srgbClr val="C00000"/>
              </a:solidFill>
              <a:latin typeface="Rockwell Extra Bold" pitchFamily="18" charset="0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-180528" y="3356992"/>
            <a:ext cx="3312368" cy="2232248"/>
          </a:xfrm>
          <a:prstGeom prst="rect">
            <a:avLst/>
          </a:prstGeom>
        </p:spPr>
        <p:txBody>
          <a:bodyPr rtlCol="0">
            <a:normAutofit fontScale="6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“</a:t>
            </a: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we’re one family, but all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very different,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so let us tell you a bit about ourselves!”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81066">
            <a:off x="5320990" y="688642"/>
            <a:ext cx="3237702" cy="35423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Rectangle 4"/>
          <p:cNvSpPr/>
          <p:nvPr/>
        </p:nvSpPr>
        <p:spPr>
          <a:xfrm rot="678715">
            <a:off x="4758283" y="4348686"/>
            <a:ext cx="36166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dirty="0" smtClean="0">
                <a:solidFill>
                  <a:srgbClr val="CC0000"/>
                </a:solidFill>
                <a:latin typeface="Eras Bold ITC" pitchFamily="34" charset="0"/>
              </a:rPr>
              <a:t>Mr. </a:t>
            </a:r>
            <a:r>
              <a:rPr lang="en-GB" sz="4800" b="1" dirty="0" smtClean="0">
                <a:solidFill>
                  <a:srgbClr val="CC0000"/>
                </a:solidFill>
                <a:latin typeface="Eras Bold ITC" pitchFamily="34" charset="0"/>
              </a:rPr>
              <a:t>Obtuse</a:t>
            </a:r>
            <a:endParaRPr lang="ar-AE" sz="4800" dirty="0">
              <a:solidFill>
                <a:srgbClr val="CC0000"/>
              </a:solidFill>
              <a:latin typeface="Eras Bold ITC" pitchFamily="34" charset="0"/>
            </a:endParaRPr>
          </a:p>
        </p:txBody>
      </p:sp>
      <p:pic>
        <p:nvPicPr>
          <p:cNvPr id="6" name="Picture 2" descr="http://www.freehomeworkmathhelp.com/Geometry/Geometry_Introduction/geometry_homework_help_obtuse_angle.GIF"/>
          <p:cNvPicPr>
            <a:picLocks noChangeAspect="1" noChangeArrowheads="1"/>
          </p:cNvPicPr>
          <p:nvPr/>
        </p:nvPicPr>
        <p:blipFill>
          <a:blip r:embed="rId3" cstate="print"/>
          <a:srcRect l="14756" t="9818" r="20319" b="26365"/>
          <a:stretch>
            <a:fillRect/>
          </a:stretch>
        </p:blipFill>
        <p:spPr bwMode="auto">
          <a:xfrm>
            <a:off x="899592" y="260648"/>
            <a:ext cx="2880320" cy="17020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0" y="2060848"/>
            <a:ext cx="504056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800" dirty="0">
                <a:latin typeface="Gisha" pitchFamily="34" charset="-79"/>
                <a:cs typeface="Gisha" pitchFamily="34" charset="-79"/>
              </a:rPr>
              <a:t>This is Obtuse. </a:t>
            </a:r>
            <a:endParaRPr lang="en-GB" sz="2800" dirty="0" smtClean="0">
              <a:latin typeface="Gisha" pitchFamily="34" charset="-79"/>
              <a:cs typeface="Gisha" pitchFamily="34" charset="-79"/>
            </a:endParaRPr>
          </a:p>
          <a:p>
            <a:r>
              <a:rPr lang="en-GB" sz="2800" dirty="0" smtClean="0">
                <a:latin typeface="Gisha" pitchFamily="34" charset="-79"/>
                <a:cs typeface="Gisha" pitchFamily="34" charset="-79"/>
              </a:rPr>
              <a:t>He’s </a:t>
            </a:r>
            <a:r>
              <a:rPr lang="en-GB" sz="2800" dirty="0">
                <a:latin typeface="Gisha" pitchFamily="34" charset="-79"/>
                <a:cs typeface="Gisha" pitchFamily="34" charset="-79"/>
              </a:rPr>
              <a:t>the husband of the family</a:t>
            </a:r>
            <a:r>
              <a:rPr lang="en-GB" sz="2800" dirty="0" smtClean="0">
                <a:latin typeface="Gisha" pitchFamily="34" charset="-79"/>
                <a:cs typeface="Gisha" pitchFamily="34" charset="-79"/>
              </a:rPr>
              <a:t>.</a:t>
            </a:r>
          </a:p>
          <a:p>
            <a:endParaRPr lang="en-GB" sz="2800" dirty="0" smtClean="0">
              <a:latin typeface="Gisha" pitchFamily="34" charset="-79"/>
              <a:cs typeface="Gisha" pitchFamily="34" charset="-79"/>
            </a:endParaRPr>
          </a:p>
          <a:p>
            <a:r>
              <a:rPr lang="en-GB" sz="2800" dirty="0" smtClean="0">
                <a:latin typeface="Gisha" pitchFamily="34" charset="-79"/>
                <a:cs typeface="Gisha" pitchFamily="34" charset="-79"/>
              </a:rPr>
              <a:t> </a:t>
            </a:r>
            <a:r>
              <a:rPr lang="en-GB" sz="2800" dirty="0">
                <a:latin typeface="Gisha" pitchFamily="34" charset="-79"/>
                <a:cs typeface="Gisha" pitchFamily="34" charset="-79"/>
              </a:rPr>
              <a:t>He’s </a:t>
            </a:r>
            <a:r>
              <a:rPr lang="en-GB" sz="2800" i="1" u="sng" dirty="0">
                <a:solidFill>
                  <a:srgbClr val="800000"/>
                </a:solidFill>
                <a:latin typeface="Gisha" pitchFamily="34" charset="-79"/>
                <a:cs typeface="Gisha" pitchFamily="34" charset="-79"/>
              </a:rPr>
              <a:t>bigger </a:t>
            </a:r>
            <a:r>
              <a:rPr lang="en-GB" sz="2800" i="1" u="sng" dirty="0">
                <a:latin typeface="Gisha" pitchFamily="34" charset="-79"/>
                <a:cs typeface="Gisha" pitchFamily="34" charset="-79"/>
              </a:rPr>
              <a:t>than Right and Acute </a:t>
            </a:r>
            <a:r>
              <a:rPr lang="en-GB" sz="2800" dirty="0" smtClean="0">
                <a:latin typeface="Gisha" pitchFamily="34" charset="-79"/>
                <a:cs typeface="Gisha" pitchFamily="34" charset="-79"/>
              </a:rPr>
              <a:t>.</a:t>
            </a:r>
          </a:p>
          <a:p>
            <a:r>
              <a:rPr lang="en-GB" sz="2800" dirty="0" smtClean="0">
                <a:latin typeface="Gisha" pitchFamily="34" charset="-79"/>
                <a:cs typeface="Gisha" pitchFamily="34" charset="-79"/>
              </a:rPr>
              <a:t> He always </a:t>
            </a:r>
            <a:r>
              <a:rPr lang="en-GB" sz="2800" u="sng" dirty="0">
                <a:latin typeface="Gisha" pitchFamily="34" charset="-79"/>
                <a:cs typeface="Gisha" pitchFamily="34" charset="-79"/>
              </a:rPr>
              <a:t>measures between </a:t>
            </a:r>
            <a:r>
              <a:rPr lang="en-GB" sz="2800" u="sng" dirty="0">
                <a:solidFill>
                  <a:srgbClr val="0070C0"/>
                </a:solidFill>
                <a:latin typeface="Gisha" pitchFamily="34" charset="-79"/>
                <a:cs typeface="Gisha" pitchFamily="34" charset="-79"/>
              </a:rPr>
              <a:t>90° and 180</a:t>
            </a:r>
            <a:r>
              <a:rPr lang="en-GB" sz="2800" dirty="0">
                <a:solidFill>
                  <a:srgbClr val="0070C0"/>
                </a:solidFill>
                <a:latin typeface="Gisha" pitchFamily="34" charset="-79"/>
                <a:cs typeface="Gisha" pitchFamily="34" charset="-79"/>
              </a:rPr>
              <a:t>° </a:t>
            </a:r>
            <a:endParaRPr lang="en-GB" sz="2800" dirty="0" smtClean="0">
              <a:solidFill>
                <a:srgbClr val="0070C0"/>
              </a:solidFill>
              <a:latin typeface="Gisha" pitchFamily="34" charset="-79"/>
              <a:cs typeface="Gisha" pitchFamily="34" charset="-79"/>
            </a:endParaRPr>
          </a:p>
          <a:p>
            <a:endParaRPr lang="en-GB" sz="2800" dirty="0" smtClean="0">
              <a:latin typeface="Gisha" pitchFamily="34" charset="-79"/>
              <a:cs typeface="Gisha" pitchFamily="34" charset="-79"/>
            </a:endParaRPr>
          </a:p>
          <a:p>
            <a:r>
              <a:rPr lang="en-GB" sz="2800" dirty="0" smtClean="0">
                <a:latin typeface="Gisha" pitchFamily="34" charset="-79"/>
                <a:cs typeface="Gisha" pitchFamily="34" charset="-79"/>
              </a:rPr>
              <a:t>(</a:t>
            </a:r>
            <a:r>
              <a:rPr lang="en-GB" sz="2800" dirty="0">
                <a:latin typeface="Gisha" pitchFamily="34" charset="-79"/>
                <a:cs typeface="Gisha" pitchFamily="34" charset="-79"/>
              </a:rPr>
              <a:t>depending on how much dinner he’s eaten!)</a:t>
            </a: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8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240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600"/>
                            </p:stCondLst>
                            <p:childTnLst>
                              <p:par>
                                <p:cTn id="4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9512" y="404664"/>
            <a:ext cx="8640960" cy="61206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548680"/>
            <a:ext cx="2306563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 rot="21412351">
            <a:off x="6095553" y="1240670"/>
            <a:ext cx="162256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rgbClr val="800000"/>
                  </a:solidFill>
                  <a:prstDash val="solid"/>
                </a:ln>
                <a:solidFill>
                  <a:srgbClr val="8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Examples</a:t>
            </a:r>
            <a:endParaRPr lang="en-US" sz="2400" b="1" cap="none" spc="0" dirty="0">
              <a:ln w="12700">
                <a:solidFill>
                  <a:srgbClr val="800000"/>
                </a:solidFill>
                <a:prstDash val="solid"/>
              </a:ln>
              <a:solidFill>
                <a:srgbClr val="8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7584" y="1124744"/>
            <a:ext cx="25699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Obtuse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DA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96752"/>
            <a:ext cx="3024336" cy="33123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7" name="TextBox 6"/>
          <p:cNvSpPr txBox="1"/>
          <p:nvPr/>
        </p:nvSpPr>
        <p:spPr>
          <a:xfrm rot="21262974">
            <a:off x="220359" y="228515"/>
            <a:ext cx="396044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GB" sz="4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Mrs. </a:t>
            </a:r>
            <a:r>
              <a:rPr lang="en-GB" sz="48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Right</a:t>
            </a:r>
            <a:endParaRPr lang="ar-AE" sz="4800" dirty="0">
              <a:solidFill>
                <a:srgbClr val="FF0000"/>
              </a:solidFill>
              <a:latin typeface="Aharoni" pitchFamily="2" charset="-79"/>
            </a:endParaRPr>
          </a:p>
        </p:txBody>
      </p:sp>
      <p:pic>
        <p:nvPicPr>
          <p:cNvPr id="8" name="Picture 2" descr="http://static.newworldencyclopedia.org/thumb/6/6c/Right_angle.svg/600px-Right_angle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188640"/>
            <a:ext cx="2071688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3707904" y="2708920"/>
            <a:ext cx="5436096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800" dirty="0">
                <a:latin typeface="Comic Sans MS" pitchFamily="66" charset="0"/>
                <a:cs typeface="Gisha" pitchFamily="34" charset="-79"/>
              </a:rPr>
              <a:t>This is me</a:t>
            </a:r>
            <a:r>
              <a:rPr lang="en-GB" sz="2800" dirty="0" smtClean="0">
                <a:latin typeface="Comic Sans MS" pitchFamily="66" charset="0"/>
                <a:cs typeface="Gisha" pitchFamily="34" charset="-79"/>
              </a:rPr>
              <a:t>.</a:t>
            </a:r>
          </a:p>
          <a:p>
            <a:endParaRPr lang="en-GB" sz="2800" dirty="0" smtClean="0">
              <a:latin typeface="Comic Sans MS" pitchFamily="66" charset="0"/>
              <a:cs typeface="Gisha" pitchFamily="34" charset="-79"/>
            </a:endParaRPr>
          </a:p>
          <a:p>
            <a:r>
              <a:rPr lang="en-GB" sz="2800" dirty="0" smtClean="0">
                <a:latin typeface="Comic Sans MS" pitchFamily="66" charset="0"/>
                <a:cs typeface="Gisha" pitchFamily="34" charset="-79"/>
              </a:rPr>
              <a:t> </a:t>
            </a:r>
            <a:r>
              <a:rPr lang="en-GB" sz="2800" dirty="0">
                <a:latin typeface="Comic Sans MS" pitchFamily="66" charset="0"/>
                <a:cs typeface="Gisha" pitchFamily="34" charset="-79"/>
              </a:rPr>
              <a:t>I’m </a:t>
            </a:r>
            <a:r>
              <a:rPr lang="en-GB" sz="2800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Gisha" pitchFamily="34" charset="-79"/>
              </a:rPr>
              <a:t>Mrs</a:t>
            </a:r>
            <a:r>
              <a:rPr lang="en-GB" sz="28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Gisha" pitchFamily="34" charset="-79"/>
              </a:rPr>
              <a:t>. Right </a:t>
            </a:r>
            <a:r>
              <a:rPr lang="en-GB" sz="2800" dirty="0">
                <a:latin typeface="Comic Sans MS" pitchFamily="66" charset="0"/>
                <a:cs typeface="Gisha" pitchFamily="34" charset="-79"/>
              </a:rPr>
              <a:t>Angle</a:t>
            </a:r>
            <a:r>
              <a:rPr lang="en-GB" sz="2800" dirty="0" smtClean="0">
                <a:latin typeface="Comic Sans MS" pitchFamily="66" charset="0"/>
                <a:cs typeface="Gisha" pitchFamily="34" charset="-79"/>
              </a:rPr>
              <a:t>.</a:t>
            </a:r>
          </a:p>
          <a:p>
            <a:endParaRPr lang="en-GB" sz="2800" dirty="0" smtClean="0">
              <a:latin typeface="Comic Sans MS" pitchFamily="66" charset="0"/>
              <a:cs typeface="Gisha" pitchFamily="34" charset="-79"/>
            </a:endParaRPr>
          </a:p>
          <a:p>
            <a:r>
              <a:rPr lang="en-GB" sz="2800" dirty="0" smtClean="0">
                <a:latin typeface="Comic Sans MS" pitchFamily="66" charset="0"/>
                <a:cs typeface="Gisha" pitchFamily="34" charset="-79"/>
              </a:rPr>
              <a:t> </a:t>
            </a:r>
            <a:r>
              <a:rPr lang="en-GB" sz="2800" dirty="0">
                <a:latin typeface="Comic Sans MS" pitchFamily="66" charset="0"/>
                <a:cs typeface="Gisha" pitchFamily="34" charset="-79"/>
              </a:rPr>
              <a:t>I always measure </a:t>
            </a:r>
            <a:r>
              <a:rPr lang="en-GB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Gisha" pitchFamily="34" charset="-79"/>
              </a:rPr>
              <a:t>90</a:t>
            </a:r>
            <a:r>
              <a:rPr lang="en-GB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Gisha" pitchFamily="34" charset="-79"/>
              </a:rPr>
              <a:t>°,</a:t>
            </a:r>
          </a:p>
          <a:p>
            <a:endParaRPr lang="en-GB" sz="2800" u="sng" dirty="0" smtClean="0">
              <a:latin typeface="Comic Sans MS" pitchFamily="66" charset="0"/>
              <a:cs typeface="Gisha" pitchFamily="34" charset="-79"/>
            </a:endParaRPr>
          </a:p>
          <a:p>
            <a:r>
              <a:rPr lang="en-GB" sz="2800" dirty="0" smtClean="0">
                <a:latin typeface="Comic Sans MS" pitchFamily="66" charset="0"/>
                <a:cs typeface="Gisha" pitchFamily="34" charset="-79"/>
              </a:rPr>
              <a:t>My </a:t>
            </a:r>
            <a:r>
              <a:rPr lang="en-GB" sz="2800" dirty="0">
                <a:latin typeface="Comic Sans MS" pitchFamily="66" charset="0"/>
                <a:cs typeface="Gisha" pitchFamily="34" charset="-79"/>
              </a:rPr>
              <a:t>favourite shape is a </a:t>
            </a:r>
            <a:r>
              <a:rPr lang="en-GB" sz="2800" b="1" u="sng" dirty="0">
                <a:solidFill>
                  <a:srgbClr val="7030A0"/>
                </a:solidFill>
                <a:latin typeface="Comic Sans MS" pitchFamily="66" charset="0"/>
                <a:cs typeface="Gisha" pitchFamily="34" charset="-79"/>
              </a:rPr>
              <a:t>square</a:t>
            </a:r>
            <a:r>
              <a:rPr lang="en-GB" sz="2800" dirty="0">
                <a:latin typeface="Comic Sans MS" pitchFamily="66" charset="0"/>
                <a:cs typeface="Gisha" pitchFamily="34" charset="-79"/>
              </a:rPr>
              <a:t>, </a:t>
            </a:r>
            <a:endParaRPr lang="en-GB" sz="2800" dirty="0" smtClean="0">
              <a:latin typeface="Comic Sans MS" pitchFamily="66" charset="0"/>
              <a:cs typeface="Gisha" pitchFamily="34" charset="-79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"/>
                            </p:stCondLst>
                            <p:childTnLst>
                              <p:par>
                                <p:cTn id="2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660"/>
                            </p:stCondLst>
                            <p:childTnLst>
                              <p:par>
                                <p:cTn id="2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420"/>
                            </p:stCondLst>
                            <p:childTnLst>
                              <p:par>
                                <p:cTn id="3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12776"/>
            <a:ext cx="2392461" cy="330099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 rot="21262974">
            <a:off x="282681" y="452476"/>
            <a:ext cx="396044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GB" sz="4800" dirty="0" smtClean="0">
                <a:solidFill>
                  <a:srgbClr val="0066FF"/>
                </a:solidFill>
                <a:latin typeface="Aharoni" pitchFamily="2" charset="-79"/>
                <a:cs typeface="Aharoni" pitchFamily="2" charset="-79"/>
              </a:rPr>
              <a:t>Baby Acute </a:t>
            </a:r>
            <a:endParaRPr lang="ar-AE" sz="4800" dirty="0">
              <a:solidFill>
                <a:srgbClr val="0066FF"/>
              </a:solidFill>
              <a:latin typeface="Aharoni" pitchFamily="2" charset="-79"/>
            </a:endParaRPr>
          </a:p>
        </p:txBody>
      </p:sp>
      <p:pic>
        <p:nvPicPr>
          <p:cNvPr id="6" name="Picture 4" descr="http://www.freehomeworkmathhelp.com/Geometry/Geometry_Introduction/geometry_homework_help_acute_angle.GIF"/>
          <p:cNvPicPr>
            <a:picLocks noChangeAspect="1" noChangeArrowheads="1"/>
          </p:cNvPicPr>
          <p:nvPr/>
        </p:nvPicPr>
        <p:blipFill>
          <a:blip r:embed="rId3" cstate="print"/>
          <a:srcRect l="26077" t="18863" r="16713" b="13098"/>
          <a:stretch>
            <a:fillRect/>
          </a:stretch>
        </p:blipFill>
        <p:spPr bwMode="auto">
          <a:xfrm>
            <a:off x="5652120" y="764704"/>
            <a:ext cx="2762648" cy="14710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563888" y="2708920"/>
            <a:ext cx="511256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800" dirty="0">
                <a:latin typeface="Comic Sans MS" pitchFamily="66" charset="0"/>
                <a:cs typeface="Gisha" pitchFamily="34" charset="-79"/>
              </a:rPr>
              <a:t>This is baby </a:t>
            </a:r>
            <a:r>
              <a:rPr lang="en-GB" sz="2800" dirty="0">
                <a:solidFill>
                  <a:srgbClr val="CC0000"/>
                </a:solidFill>
                <a:latin typeface="Comic Sans MS" pitchFamily="66" charset="0"/>
                <a:cs typeface="Gisha" pitchFamily="34" charset="-79"/>
              </a:rPr>
              <a:t>Acute</a:t>
            </a:r>
            <a:r>
              <a:rPr lang="en-GB" sz="2800" dirty="0">
                <a:latin typeface="Comic Sans MS" pitchFamily="66" charset="0"/>
                <a:cs typeface="Gisha" pitchFamily="34" charset="-79"/>
              </a:rPr>
              <a:t> angle. Isn’t he cute</a:t>
            </a:r>
            <a:r>
              <a:rPr lang="en-GB" sz="2800" dirty="0" smtClean="0">
                <a:latin typeface="Comic Sans MS" pitchFamily="66" charset="0"/>
                <a:cs typeface="Gisha" pitchFamily="34" charset="-79"/>
              </a:rPr>
              <a:t>?!</a:t>
            </a:r>
          </a:p>
          <a:p>
            <a:endParaRPr lang="en-GB" sz="2800" dirty="0" smtClean="0">
              <a:latin typeface="Comic Sans MS" pitchFamily="66" charset="0"/>
              <a:cs typeface="Gisha" pitchFamily="34" charset="-79"/>
            </a:endParaRPr>
          </a:p>
          <a:p>
            <a:r>
              <a:rPr lang="en-GB" sz="2800" dirty="0" smtClean="0">
                <a:latin typeface="Comic Sans MS" pitchFamily="66" charset="0"/>
                <a:cs typeface="Gisha" pitchFamily="34" charset="-79"/>
              </a:rPr>
              <a:t> </a:t>
            </a:r>
            <a:r>
              <a:rPr lang="en-GB" sz="2800" dirty="0">
                <a:latin typeface="Comic Sans MS" pitchFamily="66" charset="0"/>
                <a:cs typeface="Gisha" pitchFamily="34" charset="-79"/>
              </a:rPr>
              <a:t>He loves a hug, and always has his arms </a:t>
            </a:r>
            <a:r>
              <a:rPr lang="en-GB" sz="2800" dirty="0" smtClean="0">
                <a:latin typeface="Comic Sans MS" pitchFamily="66" charset="0"/>
                <a:cs typeface="Gisha" pitchFamily="34" charset="-79"/>
              </a:rPr>
              <a:t>out!</a:t>
            </a:r>
          </a:p>
          <a:p>
            <a:r>
              <a:rPr lang="en-GB" sz="2800" dirty="0" smtClean="0">
                <a:latin typeface="Comic Sans MS" pitchFamily="66" charset="0"/>
                <a:cs typeface="Gisha" pitchFamily="34" charset="-79"/>
              </a:rPr>
              <a:t> </a:t>
            </a:r>
            <a:r>
              <a:rPr lang="en-GB" sz="2800" dirty="0">
                <a:latin typeface="Comic Sans MS" pitchFamily="66" charset="0"/>
                <a:cs typeface="Gisha" pitchFamily="34" charset="-79"/>
              </a:rPr>
              <a:t>He’s the </a:t>
            </a:r>
            <a:r>
              <a:rPr lang="en-GB" sz="2800" u="sng" dirty="0">
                <a:solidFill>
                  <a:srgbClr val="CC0000"/>
                </a:solidFill>
                <a:latin typeface="Comic Sans MS" pitchFamily="66" charset="0"/>
                <a:cs typeface="Gisha" pitchFamily="34" charset="-79"/>
              </a:rPr>
              <a:t>smallest</a:t>
            </a:r>
            <a:r>
              <a:rPr lang="en-GB" sz="2800" dirty="0">
                <a:latin typeface="Comic Sans MS" pitchFamily="66" charset="0"/>
                <a:cs typeface="Gisha" pitchFamily="34" charset="-79"/>
              </a:rPr>
              <a:t> of the family</a:t>
            </a:r>
            <a:r>
              <a:rPr lang="en-GB" sz="2800" dirty="0" smtClean="0">
                <a:latin typeface="Comic Sans MS" pitchFamily="66" charset="0"/>
                <a:cs typeface="Gisha" pitchFamily="34" charset="-79"/>
              </a:rPr>
              <a:t>,</a:t>
            </a:r>
          </a:p>
          <a:p>
            <a:r>
              <a:rPr lang="en-GB" sz="2800" dirty="0" smtClean="0">
                <a:latin typeface="Comic Sans MS" pitchFamily="66" charset="0"/>
                <a:cs typeface="Gisha" pitchFamily="34" charset="-79"/>
              </a:rPr>
              <a:t> </a:t>
            </a:r>
            <a:r>
              <a:rPr lang="en-GB" sz="2800" i="1" u="sng" dirty="0">
                <a:latin typeface="Comic Sans MS" pitchFamily="66" charset="0"/>
                <a:cs typeface="Gisha" pitchFamily="34" charset="-79"/>
              </a:rPr>
              <a:t>measuring </a:t>
            </a:r>
            <a:r>
              <a:rPr lang="en-GB" sz="2800" b="1" u="sng" dirty="0">
                <a:solidFill>
                  <a:srgbClr val="CC0000"/>
                </a:solidFill>
                <a:latin typeface="Comic Sans MS" pitchFamily="66" charset="0"/>
                <a:cs typeface="Gisha" pitchFamily="34" charset="-79"/>
              </a:rPr>
              <a:t>less than 90</a:t>
            </a:r>
            <a:r>
              <a:rPr lang="en-GB" sz="2800" b="1" dirty="0">
                <a:solidFill>
                  <a:srgbClr val="CC0000"/>
                </a:solidFill>
                <a:latin typeface="Comic Sans MS" pitchFamily="66" charset="0"/>
                <a:cs typeface="Gisha" pitchFamily="34" charset="-79"/>
              </a:rPr>
              <a:t>°. 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400"/>
                            </p:stCondLst>
                            <p:childTnLst>
                              <p:par>
                                <p:cTn id="2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840"/>
                            </p:stCondLst>
                            <p:childTnLst>
                              <p:par>
                                <p:cTn id="3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960"/>
                            </p:stCondLst>
                            <p:childTnLst>
                              <p:par>
                                <p:cTn id="4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/>
        </p:nvSpPr>
        <p:spPr>
          <a:xfrm>
            <a:off x="467544" y="404664"/>
            <a:ext cx="8064896" cy="6048672"/>
          </a:xfrm>
          <a:prstGeom prst="round2Same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548680"/>
            <a:ext cx="2306563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 rot="21412351">
            <a:off x="6095553" y="1240670"/>
            <a:ext cx="162256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rgbClr val="800000"/>
                  </a:solidFill>
                  <a:prstDash val="solid"/>
                </a:ln>
                <a:solidFill>
                  <a:srgbClr val="8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Examples</a:t>
            </a:r>
            <a:endParaRPr lang="en-US" sz="2400" b="1" cap="none" spc="0" dirty="0">
              <a:ln w="12700">
                <a:solidFill>
                  <a:srgbClr val="800000"/>
                </a:solidFill>
                <a:prstDash val="solid"/>
              </a:ln>
              <a:solidFill>
                <a:srgbClr val="8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8418" y="1124744"/>
            <a:ext cx="21082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Acute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324</Words>
  <Application>Microsoft Office PowerPoint</Application>
  <PresentationFormat>On-screen Show (4:3)</PresentationFormat>
  <Paragraphs>84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Slide 1</vt:lpstr>
      <vt:lpstr>The Angles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So, now you’ve met us, let’s see how well you know us...</vt:lpstr>
      <vt:lpstr>Slide 20</vt:lpstr>
      <vt:lpstr>I’m....</vt:lpstr>
      <vt:lpstr>Slide 22</vt:lpstr>
      <vt:lpstr>I’m....</vt:lpstr>
      <vt:lpstr>Slide 24</vt:lpstr>
      <vt:lpstr>I’m....</vt:lpstr>
      <vt:lpstr>Who’s left?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Angles</dc:title>
  <dc:creator>Georgina</dc:creator>
  <cp:lastModifiedBy>Reem</cp:lastModifiedBy>
  <cp:revision>46</cp:revision>
  <dcterms:created xsi:type="dcterms:W3CDTF">2010-03-23T17:11:24Z</dcterms:created>
  <dcterms:modified xsi:type="dcterms:W3CDTF">2013-02-02T18:52:13Z</dcterms:modified>
</cp:coreProperties>
</file>